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4"/>
  </p:notesMasterIdLst>
  <p:sldIdLst>
    <p:sldId id="256" r:id="rId2"/>
    <p:sldId id="257" r:id="rId3"/>
    <p:sldId id="258" r:id="rId4"/>
    <p:sldId id="263" r:id="rId5"/>
    <p:sldId id="259" r:id="rId6"/>
    <p:sldId id="323" r:id="rId7"/>
    <p:sldId id="322" r:id="rId8"/>
    <p:sldId id="264" r:id="rId9"/>
    <p:sldId id="260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3" r:id="rId57"/>
    <p:sldId id="316" r:id="rId58"/>
    <p:sldId id="317" r:id="rId59"/>
    <p:sldId id="318" r:id="rId60"/>
    <p:sldId id="319" r:id="rId61"/>
    <p:sldId id="320" r:id="rId62"/>
    <p:sldId id="261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A77D"/>
    <a:srgbClr val="ED0367"/>
    <a:srgbClr val="07EBA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57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EE853F-8858-42D6-9D69-1E4710A60F58}" type="datetimeFigureOut">
              <a:rPr lang="en-IN" smtClean="0"/>
              <a:pPr/>
              <a:t>14-11-2019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C2E762-7E91-4183-A68F-8166E84FAE3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397774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eaLnBrk="1" hangingPunct="1"/>
            <a:fld id="{1224F8C7-684C-4034-90EC-D77ED8500777}" type="slidenum">
              <a:rPr lang="en-US" altLang="en-US" sz="1200"/>
              <a:pPr eaLnBrk="1" hangingPunct="1"/>
              <a:t>4</a:t>
            </a:fld>
            <a:endParaRPr lang="en-US" altLang="en-US" sz="1200"/>
          </a:p>
        </p:txBody>
      </p:sp>
      <p:sp>
        <p:nvSpPr>
          <p:cNvPr id="8089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1027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eaLnBrk="1" hangingPunct="1"/>
            <a:fld id="{B71047FA-9CBC-428F-B6DE-89DB5563592A}" type="slidenum">
              <a:rPr lang="en-US" altLang="en-US" sz="1200"/>
              <a:pPr eaLnBrk="1" hangingPunct="1"/>
              <a:t>18</a:t>
            </a:fld>
            <a:endParaRPr lang="en-US" altLang="en-US" sz="120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eaLnBrk="1" hangingPunct="1"/>
            <a:fld id="{8554D177-A9BC-437F-A86F-3E81EA0FD181}" type="slidenum">
              <a:rPr lang="en-US" altLang="en-US" sz="1200"/>
              <a:pPr eaLnBrk="1" hangingPunct="1"/>
              <a:t>19</a:t>
            </a:fld>
            <a:endParaRPr lang="en-US" altLang="en-US" sz="120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eaLnBrk="1" hangingPunct="1"/>
            <a:fld id="{41ED6F97-D068-4C18-BB5B-9EDBB3D675E7}" type="slidenum">
              <a:rPr lang="en-US" altLang="en-US" sz="1200"/>
              <a:pPr eaLnBrk="1" hangingPunct="1"/>
              <a:t>20</a:t>
            </a:fld>
            <a:endParaRPr lang="en-US" altLang="en-US" sz="120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eaLnBrk="1" hangingPunct="1"/>
            <a:fld id="{588543E3-B278-4472-8E22-E9B31CA371C0}" type="slidenum">
              <a:rPr lang="en-US" altLang="en-US" sz="1200"/>
              <a:pPr eaLnBrk="1" hangingPunct="1"/>
              <a:t>22</a:t>
            </a:fld>
            <a:endParaRPr lang="en-US" altLang="en-US" sz="1200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eaLnBrk="1" hangingPunct="1"/>
            <a:fld id="{A95E5069-0FEA-4D03-BE95-DB725645875B}" type="slidenum">
              <a:rPr lang="en-US" altLang="en-US" sz="1200"/>
              <a:pPr eaLnBrk="1" hangingPunct="1"/>
              <a:t>23</a:t>
            </a:fld>
            <a:endParaRPr lang="en-US" altLang="en-US" sz="120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eaLnBrk="1" hangingPunct="1"/>
            <a:fld id="{A0464AE8-F55F-4DCD-B227-96CADA1EAC2E}" type="slidenum">
              <a:rPr lang="en-US" altLang="en-US" sz="1200"/>
              <a:pPr eaLnBrk="1" hangingPunct="1"/>
              <a:t>24</a:t>
            </a:fld>
            <a:endParaRPr lang="en-US" altLang="en-US" sz="1200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eaLnBrk="1" hangingPunct="1"/>
            <a:fld id="{1F29637F-63BD-43AC-BE11-2C8F1EE4046D}" type="slidenum">
              <a:rPr lang="en-US" altLang="en-US" sz="1200"/>
              <a:pPr eaLnBrk="1" hangingPunct="1"/>
              <a:t>25</a:t>
            </a:fld>
            <a:endParaRPr lang="en-US" altLang="en-US" sz="120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eaLnBrk="1" hangingPunct="1"/>
            <a:fld id="{D7CAC8A4-CDB7-4F46-9D38-22CE29550D4B}" type="slidenum">
              <a:rPr lang="en-US" altLang="en-US" sz="1200"/>
              <a:pPr eaLnBrk="1" hangingPunct="1"/>
              <a:t>26</a:t>
            </a:fld>
            <a:endParaRPr lang="en-US" altLang="en-US" sz="1200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eaLnBrk="1" hangingPunct="1"/>
            <a:fld id="{19F06917-E2B1-4991-83B6-02DAE5084939}" type="slidenum">
              <a:rPr lang="en-US" altLang="en-US" sz="1200"/>
              <a:pPr eaLnBrk="1" hangingPunct="1"/>
              <a:t>27</a:t>
            </a:fld>
            <a:endParaRPr lang="en-US" altLang="en-US" sz="120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eaLnBrk="1" hangingPunct="1"/>
            <a:fld id="{4F8E6268-B1E4-4FEE-A8FF-3D7D50D79A77}" type="slidenum">
              <a:rPr lang="en-US" altLang="en-US" sz="1200"/>
              <a:pPr eaLnBrk="1" hangingPunct="1"/>
              <a:t>28</a:t>
            </a:fld>
            <a:endParaRPr lang="en-US" altLang="en-US" sz="1200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eaLnBrk="1" hangingPunct="1"/>
            <a:fld id="{4B2E9E17-34DA-4294-A8F8-B95011CE909B}" type="slidenum">
              <a:rPr lang="en-US" altLang="en-US" sz="1200"/>
              <a:pPr eaLnBrk="1" hangingPunct="1"/>
              <a:t>6</a:t>
            </a:fld>
            <a:endParaRPr lang="en-US" altLang="en-US" sz="120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eaLnBrk="1" hangingPunct="1"/>
            <a:fld id="{52020ADF-08F4-4111-9FE5-25482A184D22}" type="slidenum">
              <a:rPr lang="en-US" altLang="en-US" sz="1200"/>
              <a:pPr eaLnBrk="1" hangingPunct="1"/>
              <a:t>29</a:t>
            </a:fld>
            <a:endParaRPr lang="en-US" altLang="en-US" sz="1200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eaLnBrk="1" hangingPunct="1"/>
            <a:fld id="{410F75DB-FF2E-4010-8AAC-8D80C3EA1144}" type="slidenum">
              <a:rPr lang="en-US" altLang="en-US" sz="1200"/>
              <a:pPr eaLnBrk="1" hangingPunct="1"/>
              <a:t>30</a:t>
            </a:fld>
            <a:endParaRPr lang="en-US" altLang="en-US" sz="120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eaLnBrk="1" hangingPunct="1"/>
            <a:fld id="{30F908A4-45FC-479B-A602-B364CD18C9C6}" type="slidenum">
              <a:rPr lang="en-US" altLang="en-US" sz="1200"/>
              <a:pPr eaLnBrk="1" hangingPunct="1"/>
              <a:t>31</a:t>
            </a:fld>
            <a:endParaRPr lang="en-US" altLang="en-US" sz="1200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eaLnBrk="1" hangingPunct="1"/>
            <a:fld id="{D80C94C3-620A-45E6-B844-CA904B3DA32B}" type="slidenum">
              <a:rPr lang="en-US" altLang="en-US" sz="1200"/>
              <a:pPr eaLnBrk="1" hangingPunct="1"/>
              <a:t>32</a:t>
            </a:fld>
            <a:endParaRPr lang="en-US" altLang="en-US" sz="1200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eaLnBrk="1" hangingPunct="1"/>
            <a:fld id="{B81E37F0-E3C5-4372-B518-33727936589C}" type="slidenum">
              <a:rPr lang="en-US" altLang="en-US" sz="1200"/>
              <a:pPr eaLnBrk="1" hangingPunct="1"/>
              <a:t>33</a:t>
            </a:fld>
            <a:endParaRPr lang="en-US" altLang="en-US" sz="1200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eaLnBrk="1" hangingPunct="1"/>
            <a:fld id="{8F08C42F-2DC7-4B40-BF21-9B9018D51785}" type="slidenum">
              <a:rPr lang="en-US" altLang="en-US" sz="1200"/>
              <a:pPr eaLnBrk="1" hangingPunct="1"/>
              <a:t>34</a:t>
            </a:fld>
            <a:endParaRPr lang="en-US" altLang="en-US" sz="1200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eaLnBrk="1" hangingPunct="1"/>
            <a:fld id="{E5F56586-1F07-4A86-A3E5-05A617D608BE}" type="slidenum">
              <a:rPr lang="en-US" altLang="en-US" sz="1200"/>
              <a:pPr eaLnBrk="1" hangingPunct="1"/>
              <a:t>35</a:t>
            </a:fld>
            <a:endParaRPr lang="en-US" altLang="en-US" sz="1200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eaLnBrk="1" hangingPunct="1"/>
            <a:fld id="{E42FFA9F-195F-4346-8B78-160CFD37FA6A}" type="slidenum">
              <a:rPr lang="en-US" altLang="en-US" sz="1200"/>
              <a:pPr eaLnBrk="1" hangingPunct="1"/>
              <a:t>36</a:t>
            </a:fld>
            <a:endParaRPr lang="en-US" altLang="en-US" sz="120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eaLnBrk="1" hangingPunct="1"/>
            <a:fld id="{93502546-921C-4890-A6FD-5921AFEBA1DC}" type="slidenum">
              <a:rPr lang="en-US" altLang="en-US" sz="1200"/>
              <a:pPr eaLnBrk="1" hangingPunct="1"/>
              <a:t>37</a:t>
            </a:fld>
            <a:endParaRPr lang="en-US" altLang="en-US" sz="1200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eaLnBrk="1" hangingPunct="1"/>
            <a:fld id="{72F1FA2E-77B3-43C4-81E9-80978DDB104C}" type="slidenum">
              <a:rPr lang="en-US" altLang="en-US" sz="1200"/>
              <a:pPr eaLnBrk="1" hangingPunct="1"/>
              <a:t>38</a:t>
            </a:fld>
            <a:endParaRPr lang="en-US" altLang="en-US" sz="1200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eaLnBrk="1" hangingPunct="1"/>
            <a:fld id="{F44D003A-279A-41DC-BA73-3874F5F95835}" type="slidenum">
              <a:rPr lang="en-US" altLang="en-US" sz="1200"/>
              <a:pPr eaLnBrk="1" hangingPunct="1"/>
              <a:t>8</a:t>
            </a:fld>
            <a:endParaRPr lang="en-US" altLang="en-US" sz="1200"/>
          </a:p>
        </p:txBody>
      </p:sp>
      <p:sp>
        <p:nvSpPr>
          <p:cNvPr id="8294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1027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eaLnBrk="1" hangingPunct="1"/>
            <a:fld id="{1A564651-333F-48AE-9FC5-06F987DBB8FF}" type="slidenum">
              <a:rPr lang="en-US" altLang="en-US" sz="1200"/>
              <a:pPr eaLnBrk="1" hangingPunct="1"/>
              <a:t>39</a:t>
            </a:fld>
            <a:endParaRPr lang="en-US" altLang="en-US" sz="120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eaLnBrk="1" hangingPunct="1"/>
            <a:fld id="{F3896D56-2839-4A22-AFB5-1255C8001D76}" type="slidenum">
              <a:rPr lang="en-US" altLang="en-US" sz="1200"/>
              <a:pPr eaLnBrk="1" hangingPunct="1"/>
              <a:t>40</a:t>
            </a:fld>
            <a:endParaRPr lang="en-US" altLang="en-US" sz="120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eaLnBrk="1" hangingPunct="1"/>
            <a:fld id="{C59B2FF7-875A-4A8E-B280-1EC8C3E71257}" type="slidenum">
              <a:rPr lang="en-US" altLang="en-US" sz="1200"/>
              <a:pPr eaLnBrk="1" hangingPunct="1"/>
              <a:t>41</a:t>
            </a:fld>
            <a:endParaRPr lang="en-US" altLang="en-US" sz="1200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eaLnBrk="1" hangingPunct="1"/>
            <a:fld id="{FCC65CAE-777F-445D-9E2C-4510D8ED90F8}" type="slidenum">
              <a:rPr lang="en-US" altLang="en-US" sz="1200"/>
              <a:pPr eaLnBrk="1" hangingPunct="1"/>
              <a:t>42</a:t>
            </a:fld>
            <a:endParaRPr lang="en-US" altLang="en-US" sz="1200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eaLnBrk="1" hangingPunct="1"/>
            <a:fld id="{F943EB48-3DAE-441B-8491-9967BF5080A0}" type="slidenum">
              <a:rPr lang="en-US" altLang="en-US" sz="1200"/>
              <a:pPr eaLnBrk="1" hangingPunct="1"/>
              <a:t>43</a:t>
            </a:fld>
            <a:endParaRPr lang="en-US" altLang="en-US" sz="1200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eaLnBrk="1" hangingPunct="1"/>
            <a:fld id="{8DE21AFD-103F-4B3C-8ACB-1E10E6D7EB96}" type="slidenum">
              <a:rPr lang="en-US" altLang="en-US" sz="1200"/>
              <a:pPr eaLnBrk="1" hangingPunct="1"/>
              <a:t>44</a:t>
            </a:fld>
            <a:endParaRPr lang="en-US" altLang="en-US" sz="1200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eaLnBrk="1" hangingPunct="1"/>
            <a:fld id="{3AE123D4-28EB-4F4B-8692-4C9E91D47530}" type="slidenum">
              <a:rPr lang="en-US" altLang="en-US" sz="1200"/>
              <a:pPr eaLnBrk="1" hangingPunct="1"/>
              <a:t>45</a:t>
            </a:fld>
            <a:endParaRPr lang="en-US" altLang="en-US" sz="1200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eaLnBrk="1" hangingPunct="1"/>
            <a:fld id="{0A633FAD-E492-4373-99E3-9C8E33D22242}" type="slidenum">
              <a:rPr lang="en-US" altLang="en-US" sz="1200"/>
              <a:pPr eaLnBrk="1" hangingPunct="1"/>
              <a:t>46</a:t>
            </a:fld>
            <a:endParaRPr lang="en-US" altLang="en-US" sz="1200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eaLnBrk="1" hangingPunct="1"/>
            <a:fld id="{73EC9D0E-C210-46FE-AA75-65D66EAAD3CB}" type="slidenum">
              <a:rPr lang="en-US" altLang="en-US" sz="1200"/>
              <a:pPr eaLnBrk="1" hangingPunct="1"/>
              <a:t>47</a:t>
            </a:fld>
            <a:endParaRPr lang="en-US" altLang="en-US" sz="1200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eaLnBrk="1" hangingPunct="1"/>
            <a:fld id="{CD1B4D70-26A6-494D-9D36-C870A163C002}" type="slidenum">
              <a:rPr lang="en-US" altLang="en-US" sz="1200"/>
              <a:pPr eaLnBrk="1" hangingPunct="1"/>
              <a:t>48</a:t>
            </a:fld>
            <a:endParaRPr lang="en-US" altLang="en-US" sz="1200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eaLnBrk="1" hangingPunct="1"/>
            <a:fld id="{ACC096BA-A245-408B-B86F-3C3740A7D94C}" type="slidenum">
              <a:rPr lang="en-US" altLang="en-US" sz="1200"/>
              <a:pPr eaLnBrk="1" hangingPunct="1"/>
              <a:t>10</a:t>
            </a:fld>
            <a:endParaRPr lang="en-US" altLang="en-US" sz="1200"/>
          </a:p>
        </p:txBody>
      </p:sp>
      <p:sp>
        <p:nvSpPr>
          <p:cNvPr id="9011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1027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eaLnBrk="1" hangingPunct="1"/>
            <a:fld id="{44EA82D7-7C80-412A-A25D-479D775B4F9B}" type="slidenum">
              <a:rPr lang="en-US" altLang="en-US" sz="1200"/>
              <a:pPr eaLnBrk="1" hangingPunct="1"/>
              <a:t>49</a:t>
            </a:fld>
            <a:endParaRPr lang="en-US" altLang="en-US" sz="1200"/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eaLnBrk="1" hangingPunct="1"/>
            <a:fld id="{E04CF9FD-E57F-4C73-9103-470AECEE9DF2}" type="slidenum">
              <a:rPr lang="en-US" altLang="en-US" sz="1200"/>
              <a:pPr eaLnBrk="1" hangingPunct="1"/>
              <a:t>50</a:t>
            </a:fld>
            <a:endParaRPr lang="en-US" altLang="en-US" sz="120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eaLnBrk="1" hangingPunct="1"/>
            <a:fld id="{A80C39D0-D443-46CD-8376-261DF51FF406}" type="slidenum">
              <a:rPr lang="en-US" altLang="en-US" sz="1200"/>
              <a:pPr eaLnBrk="1" hangingPunct="1"/>
              <a:t>51</a:t>
            </a:fld>
            <a:endParaRPr lang="en-US" altLang="en-US" sz="1200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eaLnBrk="1" hangingPunct="1"/>
            <a:fld id="{16A3E506-E2DD-4B0A-8833-7EEF5C31F686}" type="slidenum">
              <a:rPr lang="en-US" altLang="en-US" sz="1200"/>
              <a:pPr eaLnBrk="1" hangingPunct="1"/>
              <a:t>52</a:t>
            </a:fld>
            <a:endParaRPr lang="en-US" altLang="en-US" sz="1200"/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eaLnBrk="1" hangingPunct="1"/>
            <a:fld id="{18D1C221-4F5F-46CE-B312-3019118AC8DF}" type="slidenum">
              <a:rPr lang="en-US" altLang="en-US" sz="1200"/>
              <a:pPr eaLnBrk="1" hangingPunct="1"/>
              <a:t>53</a:t>
            </a:fld>
            <a:endParaRPr lang="en-US" altLang="en-US" sz="1200"/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eaLnBrk="1" hangingPunct="1"/>
            <a:fld id="{CE77B482-98A3-4564-8D04-ECCBD9335155}" type="slidenum">
              <a:rPr lang="en-US" altLang="en-US" sz="1200"/>
              <a:pPr eaLnBrk="1" hangingPunct="1"/>
              <a:t>54</a:t>
            </a:fld>
            <a:endParaRPr lang="en-US" altLang="en-US" sz="1200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eaLnBrk="1" hangingPunct="1"/>
            <a:fld id="{38C3B4C5-FCF4-40EE-9810-C4A583C134ED}" type="slidenum">
              <a:rPr lang="en-US" altLang="en-US" sz="1200"/>
              <a:pPr eaLnBrk="1" hangingPunct="1"/>
              <a:t>55</a:t>
            </a:fld>
            <a:endParaRPr lang="en-US" altLang="en-US" sz="1200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eaLnBrk="1" hangingPunct="1"/>
            <a:fld id="{3A0CE4EE-6E11-4D2E-A2F8-47AFD31DEF30}" type="slidenum">
              <a:rPr lang="en-US" altLang="en-US" sz="1200"/>
              <a:pPr eaLnBrk="1" hangingPunct="1"/>
              <a:t>56</a:t>
            </a:fld>
            <a:endParaRPr lang="en-US" altLang="en-US" sz="1200"/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eaLnBrk="1" hangingPunct="1"/>
            <a:fld id="{9A7EBFBA-15D6-4904-B1B7-04F228B74637}" type="slidenum">
              <a:rPr lang="en-US" altLang="en-US" sz="1200"/>
              <a:pPr eaLnBrk="1" hangingPunct="1"/>
              <a:t>57</a:t>
            </a:fld>
            <a:endParaRPr lang="en-US" altLang="en-US" sz="1200"/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eaLnBrk="1" hangingPunct="1"/>
            <a:fld id="{3BE7442A-9B6B-4525-81A9-59BD02B555DF}" type="slidenum">
              <a:rPr lang="en-US" altLang="en-US" sz="1200"/>
              <a:pPr eaLnBrk="1" hangingPunct="1"/>
              <a:t>58</a:t>
            </a:fld>
            <a:endParaRPr lang="en-US" altLang="en-US" sz="1200"/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eaLnBrk="1" hangingPunct="1"/>
            <a:fld id="{DE9EB6E8-902B-4FF5-B8A3-8DC25B03B3B8}" type="slidenum">
              <a:rPr lang="en-US" altLang="en-US" sz="1200"/>
              <a:pPr eaLnBrk="1" hangingPunct="1"/>
              <a:t>11</a:t>
            </a:fld>
            <a:endParaRPr lang="en-US" altLang="en-US" sz="1200"/>
          </a:p>
        </p:txBody>
      </p:sp>
      <p:sp>
        <p:nvSpPr>
          <p:cNvPr id="9216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1027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eaLnBrk="1" hangingPunct="1"/>
            <a:fld id="{19EB52E1-CDFE-43E3-B153-241A675CC0C4}" type="slidenum">
              <a:rPr lang="en-US" altLang="en-US" sz="1200"/>
              <a:pPr eaLnBrk="1" hangingPunct="1"/>
              <a:t>59</a:t>
            </a:fld>
            <a:endParaRPr lang="en-US" altLang="en-US" sz="1200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eaLnBrk="1" hangingPunct="1"/>
            <a:fld id="{02D2DB87-6C68-46BA-A466-56261659058F}" type="slidenum">
              <a:rPr lang="en-US" altLang="en-US" sz="1200"/>
              <a:pPr eaLnBrk="1" hangingPunct="1"/>
              <a:t>60</a:t>
            </a:fld>
            <a:endParaRPr lang="en-US" altLang="en-US" sz="1200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eaLnBrk="1" hangingPunct="1"/>
            <a:fld id="{149B2F4E-F306-47D0-8787-E6166B55ED60}" type="slidenum">
              <a:rPr lang="en-US" altLang="en-US" sz="1200"/>
              <a:pPr eaLnBrk="1" hangingPunct="1"/>
              <a:t>61</a:t>
            </a:fld>
            <a:endParaRPr lang="en-US" altLang="en-US" sz="1200"/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eaLnBrk="1" hangingPunct="1"/>
            <a:fld id="{692A0AE1-36F0-4CC2-940F-94A91A5ABFA4}" type="slidenum">
              <a:rPr lang="en-US" altLang="en-US" sz="1200"/>
              <a:pPr eaLnBrk="1" hangingPunct="1"/>
              <a:t>12</a:t>
            </a:fld>
            <a:endParaRPr lang="en-US" altLang="en-US" sz="1200"/>
          </a:p>
        </p:txBody>
      </p:sp>
      <p:sp>
        <p:nvSpPr>
          <p:cNvPr id="8704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1027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eaLnBrk="1" hangingPunct="1"/>
            <a:fld id="{A7FA575B-2CC2-4AF6-B5EF-A51184AB99C9}" type="slidenum">
              <a:rPr lang="en-US" altLang="en-US" sz="1200"/>
              <a:pPr eaLnBrk="1" hangingPunct="1"/>
              <a:t>13</a:t>
            </a:fld>
            <a:endParaRPr lang="en-US" altLang="en-US" sz="1200"/>
          </a:p>
        </p:txBody>
      </p:sp>
      <p:sp>
        <p:nvSpPr>
          <p:cNvPr id="9523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1027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eaLnBrk="1" hangingPunct="1"/>
            <a:fld id="{C09AE2AB-6549-454D-B3FB-F57FE2DC1EE3}" type="slidenum">
              <a:rPr lang="en-US" altLang="en-US" sz="1200"/>
              <a:pPr eaLnBrk="1" hangingPunct="1"/>
              <a:t>14</a:t>
            </a:fld>
            <a:endParaRPr lang="en-US" altLang="en-US" sz="1200"/>
          </a:p>
        </p:txBody>
      </p:sp>
      <p:sp>
        <p:nvSpPr>
          <p:cNvPr id="9625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1027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eaLnBrk="1" hangingPunct="1"/>
            <a:fld id="{97DD23C2-BFBB-4763-853C-31E502D82721}" type="slidenum">
              <a:rPr lang="en-US" altLang="en-US" sz="1200"/>
              <a:pPr eaLnBrk="1" hangingPunct="1"/>
              <a:t>15</a:t>
            </a:fld>
            <a:endParaRPr lang="en-US" altLang="en-US" sz="1200"/>
          </a:p>
        </p:txBody>
      </p:sp>
      <p:sp>
        <p:nvSpPr>
          <p:cNvPr id="9728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1027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6441F-31E0-4042-B5EA-D4EC9FDBFF72}" type="datetimeFigureOut">
              <a:rPr lang="en-IN" smtClean="0"/>
              <a:pPr/>
              <a:t>14-11-2019</a:t>
            </a:fld>
            <a:endParaRPr lang="en-IN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2BB84B94-4084-436C-BEA5-31D9553724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6441F-31E0-4042-B5EA-D4EC9FDBFF72}" type="datetimeFigureOut">
              <a:rPr lang="en-IN" smtClean="0"/>
              <a:pPr/>
              <a:t>14-11-2019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4B94-4084-436C-BEA5-31D9553724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6441F-31E0-4042-B5EA-D4EC9FDBFF72}" type="datetimeFigureOut">
              <a:rPr lang="en-IN" smtClean="0"/>
              <a:pPr/>
              <a:t>14-11-2019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4B94-4084-436C-BEA5-31D9553724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426868-26D7-4EF2-B4C0-B3C3BE750F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95972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6441F-31E0-4042-B5EA-D4EC9FDBFF72}" type="datetimeFigureOut">
              <a:rPr lang="en-IN" smtClean="0"/>
              <a:pPr/>
              <a:t>14-11-2019</a:t>
            </a:fld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en-IN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2BB84B94-4084-436C-BEA5-31D9553724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6441F-31E0-4042-B5EA-D4EC9FDBFF72}" type="datetimeFigureOut">
              <a:rPr lang="en-IN" smtClean="0"/>
              <a:pPr/>
              <a:t>14-11-2019</a:t>
            </a:fld>
            <a:endParaRPr lang="en-IN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4B94-4084-436C-BEA5-31D9553724D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6441F-31E0-4042-B5EA-D4EC9FDBFF72}" type="datetimeFigureOut">
              <a:rPr lang="en-IN" smtClean="0"/>
              <a:pPr/>
              <a:t>14-11-2019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4B94-4084-436C-BEA5-31D9553724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6441F-31E0-4042-B5EA-D4EC9FDBFF72}" type="datetimeFigureOut">
              <a:rPr lang="en-IN" smtClean="0"/>
              <a:pPr/>
              <a:t>14-11-2019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2BB84B94-4084-436C-BEA5-31D9553724D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6441F-31E0-4042-B5EA-D4EC9FDBFF72}" type="datetimeFigureOut">
              <a:rPr lang="en-IN" smtClean="0"/>
              <a:pPr/>
              <a:t>14-11-2019</a:t>
            </a:fld>
            <a:endParaRPr lang="en-IN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4B94-4084-436C-BEA5-31D9553724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6441F-31E0-4042-B5EA-D4EC9FDBFF72}" type="datetimeFigureOut">
              <a:rPr lang="en-IN" smtClean="0"/>
              <a:pPr/>
              <a:t>14-11-2019</a:t>
            </a:fld>
            <a:endParaRPr lang="en-IN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4B94-4084-436C-BEA5-31D9553724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6441F-31E0-4042-B5EA-D4EC9FDBFF72}" type="datetimeFigureOut">
              <a:rPr lang="en-IN" smtClean="0"/>
              <a:pPr/>
              <a:t>14-11-2019</a:t>
            </a:fld>
            <a:endParaRPr lang="en-IN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4B94-4084-436C-BEA5-31D9553724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6441F-31E0-4042-B5EA-D4EC9FDBFF72}" type="datetimeFigureOut">
              <a:rPr lang="en-IN" smtClean="0"/>
              <a:pPr/>
              <a:t>14-11-2019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4B94-4084-436C-BEA5-31D9553724D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F9F6441F-31E0-4042-B5EA-D4EC9FDBFF72}" type="datetimeFigureOut">
              <a:rPr lang="en-IN" smtClean="0"/>
              <a:pPr/>
              <a:t>14-11-2019</a:t>
            </a:fld>
            <a:endParaRPr lang="en-IN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2BB84B94-4084-436C-BEA5-31D9553724D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w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video" Target="file:///C:\Documents%20and%20Settings\Me\Desktop\seizure2\cortical.avi" TargetMode="External"/><Relationship Id="rId1" Type="http://schemas.openxmlformats.org/officeDocument/2006/relationships/video" Target="file:///C:\Documents%20and%20Settings\Me\Desktop\seizure2\EEG.avi" TargetMode="Externa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2856"/>
            <a:ext cx="7772400" cy="864096"/>
          </a:xfrm>
        </p:spPr>
        <p:txBody>
          <a:bodyPr>
            <a:noAutofit/>
          </a:bodyPr>
          <a:lstStyle/>
          <a:p>
            <a:pPr algn="ctr"/>
            <a:r>
              <a:rPr lang="en-IN" sz="4000" b="1" dirty="0" smtClean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EPILEPSY </a:t>
            </a:r>
            <a:r>
              <a:rPr lang="en-IN" sz="4000" b="1" dirty="0" smtClean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&amp; ANTI-EPILEPTIC DRUGS</a:t>
            </a:r>
            <a:endParaRPr lang="en-IN" sz="4000" b="1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3648" y="3573016"/>
            <a:ext cx="6400800" cy="478904"/>
          </a:xfrm>
        </p:spPr>
        <p:txBody>
          <a:bodyPr>
            <a:normAutofit/>
          </a:bodyPr>
          <a:lstStyle/>
          <a:p>
            <a:pPr algn="ctr"/>
            <a:r>
              <a:rPr lang="en-IN" sz="2000" dirty="0" smtClean="0">
                <a:solidFill>
                  <a:srgbClr val="0070C0"/>
                </a:solidFill>
                <a:latin typeface="Algerian" panose="04020705040A02060702" pitchFamily="82" charset="0"/>
              </a:rPr>
              <a:t>R. MAITI, SENIOR LECTURER IN PHARMACY</a:t>
            </a:r>
            <a:endParaRPr lang="en-IN" sz="2000" dirty="0">
              <a:solidFill>
                <a:srgbClr val="0070C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9195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90489"/>
            <a:ext cx="8229600" cy="530200"/>
          </a:xfrm>
        </p:spPr>
        <p:txBody>
          <a:bodyPr rIns="132080">
            <a:normAutofit fontScale="90000"/>
          </a:bodyPr>
          <a:lstStyle/>
          <a:p>
            <a:pPr indent="0" eaLnBrk="1" hangingPunct="1"/>
            <a:r>
              <a:rPr lang="en-US" altLang="en-US" dirty="0" smtClean="0">
                <a:solidFill>
                  <a:srgbClr val="002060"/>
                </a:solidFill>
              </a:rPr>
              <a:t>Generalized Seizures </a:t>
            </a: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33388" y="620688"/>
            <a:ext cx="8229600" cy="4075137"/>
          </a:xfrm>
        </p:spPr>
        <p:txBody>
          <a:bodyPr rIns="132080">
            <a:norm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z="2000" b="1" u="sng" dirty="0" smtClean="0">
                <a:latin typeface="Aharoni" panose="02010803020104030203" pitchFamily="2" charset="-79"/>
                <a:cs typeface="Aharoni" panose="02010803020104030203" pitchFamily="2" charset="-79"/>
              </a:rPr>
              <a:t>Myoclonic</a:t>
            </a:r>
            <a:r>
              <a:rPr lang="en-US" altLang="en-U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: Brief shock-like muscle jerks generalized or restricted to part of one extremity. </a:t>
            </a:r>
          </a:p>
          <a:p>
            <a:pPr eaLnBrk="1" hangingPunct="1">
              <a:spcBef>
                <a:spcPts val="2800"/>
              </a:spcBef>
            </a:pPr>
            <a:r>
              <a:rPr lang="en-US" altLang="en-US" sz="2000" b="1" u="sng" dirty="0" smtClean="0">
                <a:latin typeface="Aharoni" panose="02010803020104030203" pitchFamily="2" charset="-79"/>
                <a:cs typeface="Aharoni" panose="02010803020104030203" pitchFamily="2" charset="-79"/>
              </a:rPr>
              <a:t>Atonic</a:t>
            </a:r>
            <a:r>
              <a:rPr lang="en-US" altLang="en-U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:  Sudden loss of muscle tone. </a:t>
            </a:r>
          </a:p>
          <a:p>
            <a:pPr eaLnBrk="1" hangingPunct="1">
              <a:spcBef>
                <a:spcPts val="2800"/>
              </a:spcBef>
            </a:pPr>
            <a:r>
              <a:rPr lang="en-US" altLang="en-US" sz="2000" b="1" u="sng" dirty="0" smtClean="0">
                <a:latin typeface="Aharoni" panose="02010803020104030203" pitchFamily="2" charset="-79"/>
                <a:cs typeface="Aharoni" panose="02010803020104030203" pitchFamily="2" charset="-79"/>
              </a:rPr>
              <a:t>Tonic Seizures:</a:t>
            </a:r>
            <a:r>
              <a:rPr lang="en-US" altLang="en-U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 sudden stiffening of the body, arms, or legs</a:t>
            </a:r>
          </a:p>
          <a:p>
            <a:pPr eaLnBrk="1" hangingPunct="1">
              <a:spcBef>
                <a:spcPts val="2800"/>
              </a:spcBef>
            </a:pPr>
            <a:r>
              <a:rPr lang="en-US" altLang="en-US" sz="2000" b="1" u="sng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Clonic</a:t>
            </a:r>
            <a:r>
              <a:rPr lang="en-US" altLang="en-US" sz="2000" b="1" u="sng" dirty="0" smtClean="0">
                <a:latin typeface="Aharoni" panose="02010803020104030203" pitchFamily="2" charset="-79"/>
                <a:cs typeface="Aharoni" panose="02010803020104030203" pitchFamily="2" charset="-79"/>
              </a:rPr>
              <a:t> Seizures:</a:t>
            </a:r>
            <a:r>
              <a:rPr lang="en-US" altLang="en-U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 rhythmic jerking movements of the arms and legs without a tonic component</a:t>
            </a:r>
          </a:p>
          <a:p>
            <a:pPr eaLnBrk="1" hangingPunct="1">
              <a:spcBef>
                <a:spcPts val="1800"/>
              </a:spcBef>
            </a:pPr>
            <a:r>
              <a:rPr lang="en-US" altLang="en-US" sz="2000" b="1" u="sng" dirty="0" smtClean="0">
                <a:latin typeface="Aharoni" panose="02010803020104030203" pitchFamily="2" charset="-79"/>
                <a:cs typeface="Aharoni" panose="02010803020104030203" pitchFamily="2" charset="-79"/>
              </a:rPr>
              <a:t>Tonic-</a:t>
            </a:r>
            <a:r>
              <a:rPr lang="en-US" altLang="en-US" sz="2000" b="1" u="sng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clonic</a:t>
            </a:r>
            <a:r>
              <a:rPr lang="en-US" altLang="en-US" sz="2000" b="1" u="sng" dirty="0" smtClean="0">
                <a:latin typeface="Aharoni" panose="02010803020104030203" pitchFamily="2" charset="-79"/>
                <a:cs typeface="Aharoni" panose="02010803020104030203" pitchFamily="2" charset="-79"/>
              </a:rPr>
              <a:t> (grand mal):  </a:t>
            </a:r>
            <a:endParaRPr lang="en-US" altLang="en-US" sz="2000" b="1" u="sng" dirty="0" smtClean="0">
              <a:latin typeface="Aharoni" panose="02010803020104030203" pitchFamily="2" charset="-79"/>
              <a:ea typeface="ヒラギノ角ゴ Pro W6" charset="-128"/>
              <a:cs typeface="Aharoni" panose="02010803020104030203" pitchFamily="2" charset="-79"/>
            </a:endParaRPr>
          </a:p>
          <a:p>
            <a:pPr marL="782638" lvl="1" eaLnBrk="1" hangingPunct="1"/>
            <a:r>
              <a:rPr lang="en-US" altLang="en-U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Tonic phase followed by </a:t>
            </a:r>
            <a:r>
              <a:rPr lang="en-US" altLang="en-US" sz="20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clonic</a:t>
            </a:r>
            <a:r>
              <a:rPr lang="en-US" altLang="en-US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phase  </a:t>
            </a:r>
          </a:p>
        </p:txBody>
      </p:sp>
      <p:pic>
        <p:nvPicPr>
          <p:cNvPr id="1536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4863" y="4746625"/>
            <a:ext cx="3810000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02175" y="4746625"/>
            <a:ext cx="3657600" cy="172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Rectangle 6"/>
          <p:cNvSpPr>
            <a:spLocks/>
          </p:cNvSpPr>
          <p:nvPr/>
        </p:nvSpPr>
        <p:spPr bwMode="auto">
          <a:xfrm>
            <a:off x="2184400" y="6597650"/>
            <a:ext cx="44386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eaLnBrk="1" hangingPunct="1"/>
            <a:r>
              <a:rPr lang="en-US" altLang="en-US" sz="1100">
                <a:latin typeface="Times New Roman" pitchFamily="18" charset="0"/>
              </a:rPr>
              <a:t>http://www.nlm.nih.gov/medlineplus/ency/images/ency/fullsize/19076.jpg</a:t>
            </a:r>
          </a:p>
        </p:txBody>
      </p:sp>
      <p:sp>
        <p:nvSpPr>
          <p:cNvPr id="15367" name="Oval 6"/>
          <p:cNvSpPr>
            <a:spLocks noChangeArrowheads="1"/>
          </p:cNvSpPr>
          <p:nvPr/>
        </p:nvSpPr>
        <p:spPr bwMode="auto">
          <a:xfrm>
            <a:off x="3923928" y="4641254"/>
            <a:ext cx="2582862" cy="515938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68" name="Oval 7"/>
          <p:cNvSpPr>
            <a:spLocks noChangeArrowheads="1"/>
          </p:cNvSpPr>
          <p:nvPr/>
        </p:nvSpPr>
        <p:spPr bwMode="auto">
          <a:xfrm>
            <a:off x="2195736" y="5949280"/>
            <a:ext cx="2293938" cy="4318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503487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52389"/>
            <a:ext cx="8229600" cy="640308"/>
          </a:xfrm>
        </p:spPr>
        <p:txBody>
          <a:bodyPr rIns="132080"/>
          <a:lstStyle/>
          <a:p>
            <a:pPr indent="0" eaLnBrk="1" hangingPunct="1"/>
            <a:r>
              <a:rPr lang="en-US" altLang="en-US" dirty="0" smtClean="0">
                <a:solidFill>
                  <a:srgbClr val="002060"/>
                </a:solidFill>
              </a:rPr>
              <a:t>Generalized Seizures </a:t>
            </a: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68300" y="1052736"/>
            <a:ext cx="8667750" cy="5544616"/>
          </a:xfrm>
        </p:spPr>
        <p:txBody>
          <a:bodyPr rIns="132080">
            <a:normAutofit/>
          </a:bodyPr>
          <a:lstStyle/>
          <a:p>
            <a:pPr eaLnBrk="1" hangingPunct="1"/>
            <a:r>
              <a:rPr lang="en-US" altLang="en-US" sz="2000" b="1" u="sng" dirty="0" smtClean="0">
                <a:solidFill>
                  <a:srgbClr val="0070C0"/>
                </a:solidFill>
              </a:rPr>
              <a:t>Absence (petit mal): </a:t>
            </a:r>
            <a:r>
              <a:rPr lang="en-US" altLang="en-US" sz="2000" b="1" dirty="0" smtClean="0">
                <a:solidFill>
                  <a:srgbClr val="0070C0"/>
                </a:solidFill>
              </a:rPr>
              <a:t> </a:t>
            </a:r>
            <a:r>
              <a:rPr lang="en-US" altLang="en-US" sz="2000" b="1" dirty="0" smtClean="0"/>
              <a:t>Person appears to “blank out”  - “Daydreaming”</a:t>
            </a:r>
          </a:p>
          <a:p>
            <a:pPr marL="782638" lvl="1" eaLnBrk="1" hangingPunct="1"/>
            <a:r>
              <a:rPr lang="en-US" altLang="en-US" sz="2000" b="1" dirty="0" smtClean="0"/>
              <a:t>Simple Absence (primarily effects consciousness only)</a:t>
            </a:r>
          </a:p>
          <a:p>
            <a:pPr marL="782638" lvl="1" eaLnBrk="1" hangingPunct="1"/>
            <a:r>
              <a:rPr lang="en-US" altLang="en-US" sz="2000" b="1" dirty="0" smtClean="0"/>
              <a:t>Complex Absence</a:t>
            </a:r>
          </a:p>
          <a:p>
            <a:pPr marL="782638" lvl="1" eaLnBrk="1" hangingPunct="1"/>
            <a:r>
              <a:rPr lang="en-US" altLang="en-US" sz="2000" b="1" dirty="0" smtClean="0"/>
              <a:t>Atypical Absence (Includes physical symptoms like eye blinking or lip movements)</a:t>
            </a:r>
          </a:p>
          <a:p>
            <a:pPr eaLnBrk="1" hangingPunct="1"/>
            <a:endParaRPr lang="en-US" altLang="en-US" sz="2000" b="1" u="sng" dirty="0" smtClean="0">
              <a:ea typeface="ヒラギノ角ゴ Pro W6" charset="-128"/>
            </a:endParaRPr>
          </a:p>
          <a:p>
            <a:pPr eaLnBrk="1" hangingPunct="1">
              <a:spcBef>
                <a:spcPts val="1100"/>
              </a:spcBef>
            </a:pPr>
            <a:r>
              <a:rPr lang="en-US" altLang="en-US" sz="2000" b="1" u="sng" dirty="0" smtClean="0">
                <a:solidFill>
                  <a:srgbClr val="0070C0"/>
                </a:solidFill>
              </a:rPr>
              <a:t>Lenox-</a:t>
            </a:r>
            <a:r>
              <a:rPr lang="en-US" altLang="en-US" sz="2000" b="1" u="sng" dirty="0" err="1" smtClean="0">
                <a:solidFill>
                  <a:srgbClr val="0070C0"/>
                </a:solidFill>
              </a:rPr>
              <a:t>Glastaut</a:t>
            </a:r>
            <a:r>
              <a:rPr lang="en-US" altLang="en-US" sz="2000" b="1" u="sng" dirty="0" smtClean="0">
                <a:solidFill>
                  <a:srgbClr val="0070C0"/>
                </a:solidFill>
              </a:rPr>
              <a:t> Syndrome.</a:t>
            </a:r>
            <a:endParaRPr lang="en-US" altLang="en-US" sz="2000" b="1" u="sng" dirty="0" smtClean="0">
              <a:solidFill>
                <a:srgbClr val="0070C0"/>
              </a:solidFill>
              <a:ea typeface="ヒラギノ角ゴ Pro W6" charset="-128"/>
            </a:endParaRPr>
          </a:p>
          <a:p>
            <a:pPr marL="782638" lvl="1" eaLnBrk="1" hangingPunct="1">
              <a:spcBef>
                <a:spcPts val="1100"/>
              </a:spcBef>
            </a:pPr>
            <a:r>
              <a:rPr lang="en-US" altLang="en-US" sz="2000" b="1" dirty="0" smtClean="0"/>
              <a:t>Atypical absence, atonic and </a:t>
            </a:r>
            <a:r>
              <a:rPr lang="en-US" altLang="en-US" sz="2000" b="1" dirty="0" err="1" smtClean="0"/>
              <a:t>myclonic</a:t>
            </a:r>
            <a:endParaRPr lang="en-US" altLang="en-US" sz="2000" b="1" dirty="0" smtClean="0"/>
          </a:p>
          <a:p>
            <a:pPr marL="1182688" lvl="2" eaLnBrk="1" hangingPunct="1">
              <a:spcBef>
                <a:spcPts val="1100"/>
              </a:spcBef>
              <a:buFont typeface="Lucida Grande" charset="0"/>
              <a:buNone/>
            </a:pPr>
            <a:endParaRPr lang="en-US" altLang="en-US" sz="2000" b="1" dirty="0" smtClean="0"/>
          </a:p>
          <a:p>
            <a:pPr eaLnBrk="1" hangingPunct="1">
              <a:spcBef>
                <a:spcPts val="1100"/>
              </a:spcBef>
            </a:pPr>
            <a:r>
              <a:rPr lang="en-US" altLang="en-US" sz="2000" b="1" u="sng" dirty="0" smtClean="0">
                <a:solidFill>
                  <a:srgbClr val="0070C0"/>
                </a:solidFill>
              </a:rPr>
              <a:t>Status Epilepticus:</a:t>
            </a:r>
            <a:r>
              <a:rPr lang="en-US" altLang="en-US" sz="2000" b="1" dirty="0" smtClean="0">
                <a:solidFill>
                  <a:srgbClr val="0070C0"/>
                </a:solidFill>
              </a:rPr>
              <a:t>  </a:t>
            </a:r>
            <a:r>
              <a:rPr lang="en-US" altLang="en-US" sz="2000" b="1" dirty="0" smtClean="0"/>
              <a:t>A seizure lasting longer than 30 min, or 3 seizures without a normal period in between</a:t>
            </a:r>
          </a:p>
          <a:p>
            <a:pPr marL="782638" lvl="1" eaLnBrk="1" hangingPunct="1">
              <a:spcBef>
                <a:spcPts val="1100"/>
              </a:spcBef>
            </a:pPr>
            <a:r>
              <a:rPr lang="en-US" altLang="en-US" sz="2000" b="1" dirty="0" smtClean="0"/>
              <a:t>May be fatal </a:t>
            </a:r>
          </a:p>
          <a:p>
            <a:pPr marL="782638" lvl="1" eaLnBrk="1" hangingPunct="1">
              <a:spcBef>
                <a:spcPts val="1100"/>
              </a:spcBef>
            </a:pPr>
            <a:r>
              <a:rPr lang="en-US" altLang="en-US" sz="2000" b="1" dirty="0" smtClean="0"/>
              <a:t>Emergency intervention required</a:t>
            </a:r>
          </a:p>
        </p:txBody>
      </p:sp>
    </p:spTree>
    <p:extLst>
      <p:ext uri="{BB962C8B-B14F-4D97-AF65-F5344CB8AC3E}">
        <p14:creationId xmlns:p14="http://schemas.microsoft.com/office/powerpoint/2010/main" xmlns="" val="1317981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/>
            <a:r>
              <a:rPr lang="en-US" altLang="en-US" dirty="0" smtClean="0">
                <a:solidFill>
                  <a:srgbClr val="002060"/>
                </a:solidFill>
              </a:rPr>
              <a:t>Partial (focal) Seizures</a:t>
            </a: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4800" y="1268760"/>
            <a:ext cx="8686800" cy="5328592"/>
          </a:xfrm>
        </p:spPr>
        <p:txBody>
          <a:bodyPr rIns="132080">
            <a:normAutofit fontScale="85000" lnSpcReduction="20000"/>
          </a:bodyPr>
          <a:lstStyle/>
          <a:p>
            <a:pPr eaLnBrk="1" hangingPunct="1"/>
            <a:r>
              <a:rPr lang="en-US" altLang="en-US" dirty="0" smtClean="0"/>
              <a:t>Excessive electrical activity in one cerebral hemisphere.  -Affects only part of the body.  </a:t>
            </a:r>
          </a:p>
          <a:p>
            <a:pPr eaLnBrk="1" hangingPunct="1"/>
            <a:r>
              <a:rPr lang="en-US" altLang="en-US" b="1" u="sng" dirty="0" smtClean="0">
                <a:solidFill>
                  <a:srgbClr val="0070C0"/>
                </a:solidFill>
              </a:rPr>
              <a:t>Simple Partial:</a:t>
            </a:r>
            <a:r>
              <a:rPr lang="en-US" altLang="en-US" dirty="0" smtClean="0">
                <a:solidFill>
                  <a:srgbClr val="0070C0"/>
                </a:solidFill>
              </a:rPr>
              <a:t>  </a:t>
            </a:r>
            <a:r>
              <a:rPr lang="en-US" altLang="en-US" dirty="0" smtClean="0"/>
              <a:t>Person may experience a range of strange or unusual sensations.</a:t>
            </a:r>
          </a:p>
          <a:p>
            <a:pPr marL="782638" lvl="1" eaLnBrk="1" hangingPunct="1"/>
            <a:r>
              <a:rPr lang="en-US" altLang="en-US" dirty="0" smtClean="0"/>
              <a:t>Motor</a:t>
            </a:r>
          </a:p>
          <a:p>
            <a:pPr marL="782638" lvl="1" eaLnBrk="1" hangingPunct="1"/>
            <a:r>
              <a:rPr lang="en-US" altLang="en-US" dirty="0" smtClean="0"/>
              <a:t>Sensory</a:t>
            </a:r>
          </a:p>
          <a:p>
            <a:pPr marL="782638" lvl="1" eaLnBrk="1" hangingPunct="1"/>
            <a:r>
              <a:rPr lang="en-US" altLang="en-US" dirty="0" smtClean="0"/>
              <a:t>Autonomic</a:t>
            </a:r>
          </a:p>
          <a:p>
            <a:pPr marL="782638" lvl="1" eaLnBrk="1" hangingPunct="1"/>
            <a:r>
              <a:rPr lang="en-US" altLang="en-US" b="1" dirty="0" smtClean="0"/>
              <a:t>Key feature</a:t>
            </a:r>
            <a:r>
              <a:rPr lang="en-US" altLang="en-US" dirty="0" smtClean="0"/>
              <a:t>: preservation of consciousness.</a:t>
            </a:r>
          </a:p>
          <a:p>
            <a:r>
              <a:rPr lang="en-US" altLang="en-US" b="1" u="sng" dirty="0">
                <a:solidFill>
                  <a:srgbClr val="0070C0"/>
                </a:solidFill>
              </a:rPr>
              <a:t>Complex Partial</a:t>
            </a:r>
            <a:r>
              <a:rPr lang="en-US" altLang="en-US" dirty="0">
                <a:solidFill>
                  <a:srgbClr val="0070C0"/>
                </a:solidFill>
              </a:rPr>
              <a:t>:  </a:t>
            </a:r>
            <a:endParaRPr lang="en-US" altLang="en-US" dirty="0"/>
          </a:p>
          <a:p>
            <a:pPr marL="782638" lvl="1"/>
            <a:r>
              <a:rPr lang="en-US" altLang="en-US" dirty="0"/>
              <a:t>Loss of awareness at seizure onset. Person seems dazed or confused and exhibits meaningless behaviors. </a:t>
            </a:r>
          </a:p>
          <a:p>
            <a:endParaRPr lang="en-US" altLang="en-US" dirty="0"/>
          </a:p>
          <a:p>
            <a:pPr marL="782638" lvl="1"/>
            <a:r>
              <a:rPr lang="en-US" altLang="en-US" dirty="0"/>
              <a:t>Typically originate in frontal or temporal lobes (e.g. Temporal lobe epilepsy)</a:t>
            </a:r>
          </a:p>
          <a:p>
            <a:pPr marL="782638" lvl="1"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466963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/>
            <a:r>
              <a:rPr lang="en-US" altLang="en-US" dirty="0" smtClean="0">
                <a:solidFill>
                  <a:srgbClr val="00B050"/>
                </a:solidFill>
              </a:rPr>
              <a:t>Seizure Facts</a:t>
            </a: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23528" y="1124744"/>
            <a:ext cx="8629972" cy="5544616"/>
          </a:xfrm>
        </p:spPr>
        <p:txBody>
          <a:bodyPr rIns="132080">
            <a:normAutofit lnSpcReduction="10000"/>
          </a:bodyPr>
          <a:lstStyle/>
          <a:p>
            <a:pPr eaLnBrk="1" hangingPunct="1"/>
            <a:r>
              <a:rPr lang="en-US" altLang="en-US" dirty="0" smtClean="0"/>
              <a:t>Seizures are not usually life threatening.</a:t>
            </a:r>
          </a:p>
          <a:p>
            <a:pPr eaLnBrk="1" hangingPunct="1">
              <a:spcBef>
                <a:spcPts val="2200"/>
              </a:spcBef>
            </a:pPr>
            <a:r>
              <a:rPr lang="en-US" altLang="en-US" dirty="0" smtClean="0"/>
              <a:t>The brain almost always stops the seizure on its own. </a:t>
            </a:r>
          </a:p>
          <a:p>
            <a:pPr eaLnBrk="1" hangingPunct="1">
              <a:spcBef>
                <a:spcPts val="2200"/>
              </a:spcBef>
            </a:pPr>
            <a:r>
              <a:rPr lang="en-US" altLang="en-US" dirty="0" smtClean="0"/>
              <a:t>Breathing may cease for a few seconds, and the patient may turn blue.</a:t>
            </a:r>
          </a:p>
          <a:p>
            <a:pPr eaLnBrk="1" hangingPunct="1">
              <a:spcBef>
                <a:spcPts val="2200"/>
              </a:spcBef>
            </a:pPr>
            <a:r>
              <a:rPr lang="en-US" altLang="en-US" dirty="0" smtClean="0"/>
              <a:t>People don’t feel pain during a seizure; muscles may be sore afterward.</a:t>
            </a:r>
          </a:p>
          <a:p>
            <a:pPr eaLnBrk="1" hangingPunct="1">
              <a:spcBef>
                <a:spcPts val="2200"/>
              </a:spcBef>
            </a:pPr>
            <a:r>
              <a:rPr lang="en-US" altLang="en-US" dirty="0" smtClean="0"/>
              <a:t>Person may be “different” for a while after the seizure.</a:t>
            </a:r>
          </a:p>
        </p:txBody>
      </p:sp>
    </p:spTree>
    <p:extLst>
      <p:ext uri="{BB962C8B-B14F-4D97-AF65-F5344CB8AC3E}">
        <p14:creationId xmlns:p14="http://schemas.microsoft.com/office/powerpoint/2010/main" xmlns="" val="1319530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"/>
          <p:cNvSpPr>
            <a:spLocks noGrp="1" noChangeArrowheads="1"/>
          </p:cNvSpPr>
          <p:nvPr>
            <p:ph type="title"/>
          </p:nvPr>
        </p:nvSpPr>
        <p:spPr>
          <a:xfrm>
            <a:off x="304800" y="457200"/>
            <a:ext cx="8686800" cy="595536"/>
          </a:xfrm>
        </p:spPr>
        <p:txBody>
          <a:bodyPr rIns="132080">
            <a:normAutofit fontScale="90000"/>
          </a:bodyPr>
          <a:lstStyle/>
          <a:p>
            <a:pPr indent="0" eaLnBrk="1" hangingPunct="1"/>
            <a:r>
              <a:rPr lang="en-US" altLang="en-US" dirty="0" smtClean="0">
                <a:solidFill>
                  <a:srgbClr val="002060"/>
                </a:solidFill>
              </a:rPr>
              <a:t>Treatment ASPECT</a:t>
            </a: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124744"/>
            <a:ext cx="8435280" cy="5390356"/>
          </a:xfrm>
        </p:spPr>
        <p:txBody>
          <a:bodyPr rIns="132080">
            <a:normAutofit fontScale="92500" lnSpcReduction="10000"/>
          </a:bodyPr>
          <a:lstStyle/>
          <a:p>
            <a:pPr eaLnBrk="1" hangingPunct="1"/>
            <a:r>
              <a:rPr lang="en-US" altLang="en-US" dirty="0" smtClean="0"/>
              <a:t>Try to find a cause. (e.g. fever, head trauma, drug abuse)</a:t>
            </a:r>
          </a:p>
          <a:p>
            <a:pPr marL="782638" lvl="1" eaLnBrk="1" hangingPunct="1">
              <a:spcBef>
                <a:spcPts val="2000"/>
              </a:spcBef>
            </a:pPr>
            <a:r>
              <a:rPr lang="en-US" altLang="en-US" dirty="0" smtClean="0"/>
              <a:t>Recurrent seizures that cannot be attributed to any cause are seen in patients with epilepsy.</a:t>
            </a:r>
          </a:p>
          <a:p>
            <a:pPr eaLnBrk="1" hangingPunct="1">
              <a:spcBef>
                <a:spcPts val="2000"/>
              </a:spcBef>
            </a:pPr>
            <a:r>
              <a:rPr lang="en-US" altLang="en-US" dirty="0" smtClean="0"/>
              <a:t>Therapy is aimed at control </a:t>
            </a:r>
          </a:p>
          <a:p>
            <a:pPr marL="782638" lvl="1" eaLnBrk="1" hangingPunct="1">
              <a:spcBef>
                <a:spcPts val="2000"/>
              </a:spcBef>
            </a:pPr>
            <a:r>
              <a:rPr lang="en-US" altLang="en-US" i="1" dirty="0" smtClean="0"/>
              <a:t> drugs do not cure.</a:t>
            </a:r>
          </a:p>
          <a:p>
            <a:pPr eaLnBrk="1" hangingPunct="1">
              <a:spcBef>
                <a:spcPts val="2000"/>
              </a:spcBef>
            </a:pPr>
            <a:r>
              <a:rPr lang="en-US" altLang="en-US" i="1" u="sng" dirty="0" smtClean="0">
                <a:solidFill>
                  <a:srgbClr val="FF0000"/>
                </a:solidFill>
              </a:rPr>
              <a:t>The type of seizure determines the choice of drug!</a:t>
            </a:r>
          </a:p>
          <a:p>
            <a:pPr eaLnBrk="1" hangingPunct="1">
              <a:spcBef>
                <a:spcPts val="2000"/>
              </a:spcBef>
            </a:pPr>
            <a:r>
              <a:rPr lang="en-US" altLang="en-US" dirty="0" smtClean="0"/>
              <a:t>More than 80% of patients with epilepsy can have their seizures controlled with medications.</a:t>
            </a:r>
          </a:p>
        </p:txBody>
      </p:sp>
    </p:spTree>
    <p:extLst>
      <p:ext uri="{BB962C8B-B14F-4D97-AF65-F5344CB8AC3E}">
        <p14:creationId xmlns:p14="http://schemas.microsoft.com/office/powerpoint/2010/main" xmlns="" val="398583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/>
            <a:r>
              <a:rPr lang="en-US" altLang="en-US" dirty="0" smtClean="0">
                <a:solidFill>
                  <a:srgbClr val="002060"/>
                </a:solidFill>
              </a:rPr>
              <a:t>Treatment</a:t>
            </a:r>
            <a:r>
              <a:rPr lang="en-US" altLang="en-US" dirty="0" smtClean="0"/>
              <a:t>  </a:t>
            </a:r>
            <a:r>
              <a:rPr lang="en-US" altLang="en-US" dirty="0" smtClean="0">
                <a:solidFill>
                  <a:srgbClr val="002060"/>
                </a:solidFill>
              </a:rPr>
              <a:t>ASPECT</a:t>
            </a: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7544" y="1196752"/>
            <a:ext cx="8424936" cy="5400600"/>
          </a:xfrm>
        </p:spPr>
        <p:txBody>
          <a:bodyPr rIns="132080">
            <a:normAutofit/>
          </a:bodyPr>
          <a:lstStyle/>
          <a:p>
            <a:pPr algn="just" eaLnBrk="1" hangingPunct="1"/>
            <a:r>
              <a:rPr lang="en-US" altLang="en-US" dirty="0" smtClean="0"/>
              <a:t>Monotherapy with anticonvulsant</a:t>
            </a:r>
          </a:p>
          <a:p>
            <a:pPr marL="782638" lvl="1" algn="just" eaLnBrk="1" hangingPunct="1">
              <a:spcBef>
                <a:spcPts val="1700"/>
              </a:spcBef>
            </a:pPr>
            <a:r>
              <a:rPr lang="en-US" altLang="en-US" sz="3200" dirty="0" smtClean="0"/>
              <a:t>Increase dose gradually until seizures are controlled or adverse effects become unacceptable.</a:t>
            </a:r>
          </a:p>
          <a:p>
            <a:pPr marL="782638" lvl="1" algn="just" eaLnBrk="1" hangingPunct="1">
              <a:spcBef>
                <a:spcPts val="1700"/>
              </a:spcBef>
            </a:pPr>
            <a:r>
              <a:rPr lang="en-US" altLang="en-US" sz="3200" dirty="0" smtClean="0"/>
              <a:t>Multiple-drug therapy may be required.</a:t>
            </a:r>
          </a:p>
          <a:p>
            <a:pPr algn="just" eaLnBrk="1" hangingPunct="1">
              <a:spcBef>
                <a:spcPts val="1700"/>
              </a:spcBef>
            </a:pPr>
            <a:r>
              <a:rPr lang="en-US" altLang="en-US" dirty="0" smtClean="0"/>
              <a:t>Achieve steady-state kinetics</a:t>
            </a:r>
          </a:p>
          <a:p>
            <a:pPr algn="just" eaLnBrk="1" hangingPunct="1">
              <a:spcBef>
                <a:spcPts val="1700"/>
              </a:spcBef>
            </a:pPr>
            <a:r>
              <a:rPr lang="en-US" altLang="en-US" dirty="0" smtClean="0"/>
              <a:t>Monitor plasma drug levels</a:t>
            </a:r>
          </a:p>
          <a:p>
            <a:pPr algn="just" eaLnBrk="1" hangingPunct="1">
              <a:spcBef>
                <a:spcPts val="1700"/>
              </a:spcBef>
            </a:pPr>
            <a:r>
              <a:rPr lang="en-US" altLang="en-US" dirty="0" smtClean="0"/>
              <a:t>Avoid sudden withdrawal</a:t>
            </a:r>
          </a:p>
        </p:txBody>
      </p:sp>
    </p:spTree>
    <p:extLst>
      <p:ext uri="{BB962C8B-B14F-4D97-AF65-F5344CB8AC3E}">
        <p14:creationId xmlns:p14="http://schemas.microsoft.com/office/powerpoint/2010/main" xmlns="" val="1129442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9" name="Text Box 5"/>
          <p:cNvSpPr txBox="1">
            <a:spLocks noChangeArrowheads="1"/>
          </p:cNvSpPr>
          <p:nvPr/>
        </p:nvSpPr>
        <p:spPr bwMode="auto">
          <a:xfrm rot="10800000">
            <a:off x="227013" y="1779588"/>
            <a:ext cx="611187" cy="32575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vert="eaVert" wrap="none">
            <a:spAutoFit/>
          </a:bodyPr>
          <a:lstStyle>
            <a:lvl1pPr>
              <a:defRPr sz="2800">
                <a:solidFill>
                  <a:srgbClr val="FFFF00"/>
                </a:solidFill>
                <a:latin typeface="Arial Narrow" pitchFamily="34" charset="0"/>
              </a:defRPr>
            </a:lvl1pPr>
            <a:lvl2pPr marL="742950" indent="-285750">
              <a:defRPr sz="2800">
                <a:solidFill>
                  <a:srgbClr val="FFFF00"/>
                </a:solidFill>
                <a:latin typeface="Arial Narrow" pitchFamily="34" charset="0"/>
              </a:defRPr>
            </a:lvl2pPr>
            <a:lvl3pPr marL="1143000" indent="-228600">
              <a:defRPr sz="2800">
                <a:solidFill>
                  <a:srgbClr val="FFFF00"/>
                </a:solidFill>
                <a:latin typeface="Arial Narrow" pitchFamily="34" charset="0"/>
              </a:defRPr>
            </a:lvl3pPr>
            <a:lvl4pPr marL="1600200" indent="-228600">
              <a:defRPr sz="2800">
                <a:solidFill>
                  <a:srgbClr val="FFFF00"/>
                </a:solidFill>
                <a:latin typeface="Arial Narrow" pitchFamily="34" charset="0"/>
              </a:defRPr>
            </a:lvl4pPr>
            <a:lvl5pPr marL="2057400" indent="-228600">
              <a:defRPr sz="2800">
                <a:solidFill>
                  <a:srgbClr val="FFFF00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Arial Narrow" pitchFamily="34" charset="0"/>
              </a:defRPr>
            </a:lvl9pPr>
          </a:lstStyle>
          <a:p>
            <a:pPr algn="ctr"/>
            <a:r>
              <a:rPr lang="en-US" altLang="en-US" b="1">
                <a:solidFill>
                  <a:srgbClr val="0033CC"/>
                </a:solidFill>
              </a:rPr>
              <a:t>ANTISEIZURE  DRUGS</a:t>
            </a:r>
          </a:p>
        </p:txBody>
      </p:sp>
      <p:sp>
        <p:nvSpPr>
          <p:cNvPr id="7174" name="Text Box 2"/>
          <p:cNvSpPr txBox="1">
            <a:spLocks noChangeArrowheads="1"/>
          </p:cNvSpPr>
          <p:nvPr/>
        </p:nvSpPr>
        <p:spPr bwMode="auto">
          <a:xfrm>
            <a:off x="990600" y="457200"/>
            <a:ext cx="7939088" cy="6221413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rgbClr val="FFFF00"/>
                </a:solidFill>
                <a:latin typeface="Arial Narrow" pitchFamily="34" charset="0"/>
              </a:defRPr>
            </a:lvl1pPr>
            <a:lvl2pPr marL="742950" indent="-285750">
              <a:defRPr sz="2800">
                <a:solidFill>
                  <a:srgbClr val="FFFF00"/>
                </a:solidFill>
                <a:latin typeface="Arial Narrow" pitchFamily="34" charset="0"/>
              </a:defRPr>
            </a:lvl2pPr>
            <a:lvl3pPr marL="1143000" indent="-228600">
              <a:defRPr sz="2800">
                <a:solidFill>
                  <a:srgbClr val="FFFF00"/>
                </a:solidFill>
                <a:latin typeface="Arial Narrow" pitchFamily="34" charset="0"/>
              </a:defRPr>
            </a:lvl3pPr>
            <a:lvl4pPr marL="1600200" indent="-228600">
              <a:defRPr sz="2800">
                <a:solidFill>
                  <a:srgbClr val="FFFF00"/>
                </a:solidFill>
                <a:latin typeface="Arial Narrow" pitchFamily="34" charset="0"/>
              </a:defRPr>
            </a:lvl4pPr>
            <a:lvl5pPr marL="2057400" indent="-228600">
              <a:defRPr sz="2800">
                <a:solidFill>
                  <a:srgbClr val="FFFF00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Arial Narrow" pitchFamily="34" charset="0"/>
              </a:defRPr>
            </a:lvl9pPr>
          </a:lstStyle>
          <a:p>
            <a:r>
              <a:rPr lang="en-US" altLang="en-US" sz="2600" b="1" dirty="0">
                <a:solidFill>
                  <a:schemeClr val="tx1"/>
                </a:solidFill>
              </a:rPr>
              <a:t>1. </a:t>
            </a:r>
            <a:r>
              <a:rPr lang="en-US" altLang="en-US" sz="2600" b="1" dirty="0" err="1">
                <a:solidFill>
                  <a:schemeClr val="tx1"/>
                </a:solidFill>
              </a:rPr>
              <a:t>Carboxamides</a:t>
            </a:r>
            <a:r>
              <a:rPr lang="bg-BG" altLang="en-US" sz="2600" b="1" dirty="0">
                <a:solidFill>
                  <a:schemeClr val="tx1"/>
                </a:solidFill>
              </a:rPr>
              <a:t> </a:t>
            </a:r>
            <a:r>
              <a:rPr lang="bg-BG" altLang="en-US" sz="2600" dirty="0">
                <a:solidFill>
                  <a:schemeClr val="tx1"/>
                </a:solidFill>
              </a:rPr>
              <a:t>(</a:t>
            </a:r>
            <a:r>
              <a:rPr lang="en-US" altLang="en-US" i="1" dirty="0">
                <a:solidFill>
                  <a:schemeClr val="tx1"/>
                </a:solidFill>
              </a:rPr>
              <a:t>enzyme</a:t>
            </a:r>
            <a:r>
              <a:rPr lang="bg-BG" altLang="en-US" i="1" dirty="0">
                <a:solidFill>
                  <a:schemeClr val="accent2"/>
                </a:solidFill>
              </a:rPr>
              <a:t> </a:t>
            </a:r>
            <a:r>
              <a:rPr lang="en-US" altLang="en-US" i="1" dirty="0">
                <a:solidFill>
                  <a:srgbClr val="FF3300"/>
                </a:solidFill>
              </a:rPr>
              <a:t>inductors – </a:t>
            </a:r>
            <a:r>
              <a:rPr lang="en-US" altLang="en-US" sz="2600" dirty="0">
                <a:solidFill>
                  <a:schemeClr val="tx1"/>
                </a:solidFill>
              </a:rPr>
              <a:t>CYP450</a:t>
            </a:r>
            <a:r>
              <a:rPr lang="bg-BG" altLang="en-US" sz="2600" dirty="0">
                <a:solidFill>
                  <a:schemeClr val="tx1"/>
                </a:solidFill>
              </a:rPr>
              <a:t>)</a:t>
            </a:r>
            <a:r>
              <a:rPr lang="en-US" altLang="en-US" sz="2600" b="1" dirty="0">
                <a:solidFill>
                  <a:schemeClr val="tx1"/>
                </a:solidFill>
              </a:rPr>
              <a:t>: </a:t>
            </a:r>
          </a:p>
          <a:p>
            <a:r>
              <a:rPr lang="en-US" altLang="en-US" sz="2600" b="1" dirty="0">
                <a:solidFill>
                  <a:schemeClr val="tx1"/>
                </a:solidFill>
              </a:rPr>
              <a:t>    </a:t>
            </a:r>
            <a:r>
              <a:rPr lang="en-US" altLang="en-US" sz="2600" dirty="0">
                <a:solidFill>
                  <a:schemeClr val="tx1"/>
                </a:solidFill>
              </a:rPr>
              <a:t>Carbamazepine </a:t>
            </a:r>
            <a:r>
              <a:rPr lang="bg-BG" altLang="en-US" sz="2600" dirty="0">
                <a:solidFill>
                  <a:schemeClr val="tx1"/>
                </a:solidFill>
              </a:rPr>
              <a:t>(+ </a:t>
            </a:r>
            <a:r>
              <a:rPr lang="en-US" altLang="en-US" dirty="0">
                <a:solidFill>
                  <a:schemeClr val="tx1"/>
                </a:solidFill>
              </a:rPr>
              <a:t>neuropathic pain</a:t>
            </a:r>
            <a:r>
              <a:rPr lang="bg-BG" altLang="en-US" sz="2600" dirty="0">
                <a:solidFill>
                  <a:schemeClr val="tx1"/>
                </a:solidFill>
              </a:rPr>
              <a:t> – </a:t>
            </a:r>
            <a:r>
              <a:rPr lang="en-US" altLang="en-US" sz="2600" dirty="0">
                <a:solidFill>
                  <a:schemeClr val="tx1"/>
                </a:solidFill>
              </a:rPr>
              <a:t>n. trigeminus</a:t>
            </a:r>
            <a:r>
              <a:rPr lang="bg-BG" altLang="en-US" sz="2600" dirty="0">
                <a:solidFill>
                  <a:schemeClr val="tx1"/>
                </a:solidFill>
              </a:rPr>
              <a:t>,</a:t>
            </a:r>
          </a:p>
          <a:p>
            <a:r>
              <a:rPr lang="bg-BG" altLang="en-US" sz="2600" dirty="0">
                <a:solidFill>
                  <a:schemeClr val="tx1"/>
                </a:solidFill>
              </a:rPr>
              <a:t>    </a:t>
            </a:r>
            <a:r>
              <a:rPr lang="en-US" altLang="en-US" sz="2600" dirty="0" err="1">
                <a:solidFill>
                  <a:schemeClr val="tx1"/>
                </a:solidFill>
              </a:rPr>
              <a:t>postherpetic</a:t>
            </a:r>
            <a:r>
              <a:rPr lang="en-US" altLang="en-US" sz="2600" dirty="0">
                <a:solidFill>
                  <a:schemeClr val="tx1"/>
                </a:solidFill>
              </a:rPr>
              <a:t> pain, </a:t>
            </a:r>
            <a:r>
              <a:rPr lang="en-US" altLang="en-US" sz="2600" dirty="0" err="1">
                <a:solidFill>
                  <a:schemeClr val="tx1"/>
                </a:solidFill>
              </a:rPr>
              <a:t>etc</a:t>
            </a:r>
            <a:r>
              <a:rPr lang="bg-BG" altLang="en-US" sz="2600" dirty="0">
                <a:solidFill>
                  <a:schemeClr val="tx1"/>
                </a:solidFill>
              </a:rPr>
              <a:t>.</a:t>
            </a:r>
            <a:r>
              <a:rPr lang="en-US" altLang="en-US" sz="2600" dirty="0">
                <a:solidFill>
                  <a:schemeClr val="tx1"/>
                </a:solidFill>
              </a:rPr>
              <a:t>),</a:t>
            </a:r>
            <a:r>
              <a:rPr lang="en-US" altLang="en-US" sz="2600" b="1" dirty="0">
                <a:solidFill>
                  <a:schemeClr val="tx1"/>
                </a:solidFill>
              </a:rPr>
              <a:t> </a:t>
            </a:r>
            <a:r>
              <a:rPr lang="en-US" altLang="en-US" sz="2600" dirty="0">
                <a:solidFill>
                  <a:schemeClr val="tx1"/>
                </a:solidFill>
              </a:rPr>
              <a:t>Oxcarbazepine </a:t>
            </a:r>
            <a:endParaRPr lang="en-US" altLang="en-US" sz="2600" b="1" dirty="0">
              <a:solidFill>
                <a:schemeClr val="tx1"/>
              </a:solidFill>
            </a:endParaRPr>
          </a:p>
          <a:p>
            <a:r>
              <a:rPr lang="en-US" altLang="en-US" sz="2600" b="1" dirty="0">
                <a:solidFill>
                  <a:schemeClr val="tx1"/>
                </a:solidFill>
              </a:rPr>
              <a:t>2. </a:t>
            </a:r>
            <a:r>
              <a:rPr lang="en-US" altLang="en-US" sz="2600" b="1" dirty="0" err="1">
                <a:solidFill>
                  <a:schemeClr val="tx1"/>
                </a:solidFill>
              </a:rPr>
              <a:t>Hydantoins</a:t>
            </a:r>
            <a:r>
              <a:rPr lang="en-US" altLang="en-US" sz="2600" b="1" dirty="0">
                <a:solidFill>
                  <a:schemeClr val="tx1"/>
                </a:solidFill>
              </a:rPr>
              <a:t>: </a:t>
            </a:r>
            <a:r>
              <a:rPr lang="bg-BG" altLang="en-US" sz="2600" dirty="0">
                <a:solidFill>
                  <a:schemeClr val="tx1"/>
                </a:solidFill>
              </a:rPr>
              <a:t>Phenytoin (</a:t>
            </a:r>
            <a:r>
              <a:rPr lang="en-US" altLang="en-US" i="1" dirty="0">
                <a:solidFill>
                  <a:schemeClr val="tx1"/>
                </a:solidFill>
              </a:rPr>
              <a:t>enzyme</a:t>
            </a:r>
            <a:r>
              <a:rPr lang="bg-BG" altLang="en-US" i="1" dirty="0">
                <a:solidFill>
                  <a:schemeClr val="accent2"/>
                </a:solidFill>
              </a:rPr>
              <a:t> </a:t>
            </a:r>
            <a:r>
              <a:rPr lang="en-US" altLang="en-US" i="1" dirty="0">
                <a:solidFill>
                  <a:srgbClr val="FF3300"/>
                </a:solidFill>
              </a:rPr>
              <a:t>inductor)</a:t>
            </a:r>
            <a:r>
              <a:rPr lang="en-US" altLang="en-US" dirty="0">
                <a:solidFill>
                  <a:schemeClr val="tx1"/>
                </a:solidFill>
              </a:rPr>
              <a:t>, used in digitalis</a:t>
            </a:r>
          </a:p>
          <a:p>
            <a:r>
              <a:rPr lang="en-US" altLang="en-US" dirty="0">
                <a:solidFill>
                  <a:schemeClr val="tx1"/>
                </a:solidFill>
              </a:rPr>
              <a:t>    intoxication too</a:t>
            </a:r>
            <a:endParaRPr lang="en-US" altLang="en-US" sz="2600" b="1" dirty="0">
              <a:solidFill>
                <a:schemeClr val="tx1"/>
              </a:solidFill>
            </a:endParaRPr>
          </a:p>
          <a:p>
            <a:r>
              <a:rPr lang="en-US" altLang="en-US" sz="2600" b="1" dirty="0">
                <a:solidFill>
                  <a:schemeClr val="tx1"/>
                </a:solidFill>
              </a:rPr>
              <a:t>3. Barbiturates </a:t>
            </a:r>
            <a:r>
              <a:rPr lang="bg-BG" altLang="en-US" sz="2600" dirty="0">
                <a:solidFill>
                  <a:schemeClr val="tx1"/>
                </a:solidFill>
              </a:rPr>
              <a:t>(</a:t>
            </a:r>
            <a:r>
              <a:rPr lang="en-US" altLang="en-US" sz="2600" dirty="0">
                <a:solidFill>
                  <a:schemeClr val="tx1"/>
                </a:solidFill>
              </a:rPr>
              <a:t>Phenobarbital </a:t>
            </a:r>
            <a:r>
              <a:rPr lang="bg-BG" altLang="en-US" sz="2600" dirty="0">
                <a:solidFill>
                  <a:schemeClr val="tx1"/>
                </a:solidFill>
              </a:rPr>
              <a:t>– </a:t>
            </a:r>
            <a:r>
              <a:rPr lang="en-US" altLang="en-US" i="1" dirty="0">
                <a:solidFill>
                  <a:schemeClr val="tx1"/>
                </a:solidFill>
              </a:rPr>
              <a:t>enzyme</a:t>
            </a:r>
            <a:r>
              <a:rPr lang="bg-BG" altLang="en-US" i="1" dirty="0">
                <a:solidFill>
                  <a:schemeClr val="accent2"/>
                </a:solidFill>
              </a:rPr>
              <a:t> </a:t>
            </a:r>
            <a:r>
              <a:rPr lang="en-US" altLang="en-US" i="1" dirty="0">
                <a:solidFill>
                  <a:srgbClr val="FF3300"/>
                </a:solidFill>
              </a:rPr>
              <a:t>inductors</a:t>
            </a:r>
            <a:r>
              <a:rPr lang="bg-BG" altLang="en-US" sz="2600" dirty="0">
                <a:solidFill>
                  <a:schemeClr val="tx1"/>
                </a:solidFill>
              </a:rPr>
              <a:t>) </a:t>
            </a:r>
            <a:r>
              <a:rPr lang="en-US" altLang="en-US" sz="2600" dirty="0">
                <a:solidFill>
                  <a:schemeClr val="tx1"/>
                </a:solidFill>
              </a:rPr>
              <a:t>and their</a:t>
            </a:r>
            <a:endParaRPr lang="bg-BG" altLang="en-US" sz="2600" dirty="0">
              <a:solidFill>
                <a:schemeClr val="tx1"/>
              </a:solidFill>
            </a:endParaRPr>
          </a:p>
          <a:p>
            <a:r>
              <a:rPr lang="bg-BG" altLang="en-US" sz="2600" dirty="0">
                <a:solidFill>
                  <a:schemeClr val="tx1"/>
                </a:solidFill>
              </a:rPr>
              <a:t>    </a:t>
            </a:r>
            <a:r>
              <a:rPr lang="en-US" altLang="en-US" sz="2600" dirty="0">
                <a:solidFill>
                  <a:schemeClr val="tx1"/>
                </a:solidFill>
              </a:rPr>
              <a:t>analogues</a:t>
            </a:r>
            <a:r>
              <a:rPr lang="bg-BG" altLang="en-US" sz="2600" dirty="0">
                <a:solidFill>
                  <a:schemeClr val="tx1"/>
                </a:solidFill>
              </a:rPr>
              <a:t> (</a:t>
            </a:r>
            <a:r>
              <a:rPr lang="en-US" altLang="en-US" sz="2600" dirty="0">
                <a:solidFill>
                  <a:schemeClr val="tx1"/>
                </a:solidFill>
              </a:rPr>
              <a:t>Primidone – prodrug)</a:t>
            </a:r>
          </a:p>
          <a:p>
            <a:r>
              <a:rPr lang="en-US" altLang="en-US" sz="2600" b="1" dirty="0">
                <a:solidFill>
                  <a:schemeClr val="tx1"/>
                </a:solidFill>
              </a:rPr>
              <a:t>4. </a:t>
            </a:r>
            <a:r>
              <a:rPr lang="en-US" altLang="en-US" sz="2600" b="1" dirty="0" err="1">
                <a:solidFill>
                  <a:schemeClr val="tx1"/>
                </a:solidFill>
              </a:rPr>
              <a:t>Succinimides</a:t>
            </a:r>
            <a:r>
              <a:rPr lang="en-US" altLang="en-US" sz="2600" b="1" dirty="0">
                <a:solidFill>
                  <a:schemeClr val="tx1"/>
                </a:solidFill>
              </a:rPr>
              <a:t>: </a:t>
            </a:r>
            <a:r>
              <a:rPr lang="en-US" altLang="en-US" sz="2600" dirty="0" err="1">
                <a:solidFill>
                  <a:schemeClr val="tx1"/>
                </a:solidFill>
              </a:rPr>
              <a:t>Ethosuximide</a:t>
            </a:r>
            <a:r>
              <a:rPr lang="en-US" altLang="en-US" sz="2600" dirty="0">
                <a:solidFill>
                  <a:schemeClr val="tx1"/>
                </a:solidFill>
              </a:rPr>
              <a:t> (</a:t>
            </a:r>
            <a:r>
              <a:rPr lang="en-US" altLang="en-US" sz="2600" dirty="0" err="1">
                <a:solidFill>
                  <a:schemeClr val="tx1"/>
                </a:solidFill>
              </a:rPr>
              <a:t>casp</a:t>
            </a:r>
            <a:r>
              <a:rPr lang="en-US" altLang="en-US" sz="2600" dirty="0">
                <a:solidFill>
                  <a:schemeClr val="tx1"/>
                </a:solidFill>
              </a:rPr>
              <a:t>. 250 mg – petit mal)</a:t>
            </a:r>
          </a:p>
          <a:p>
            <a:r>
              <a:rPr lang="en-US" altLang="en-US" sz="2600" b="1" dirty="0">
                <a:solidFill>
                  <a:schemeClr val="tx1"/>
                </a:solidFill>
              </a:rPr>
              <a:t>5. Valproates</a:t>
            </a:r>
            <a:r>
              <a:rPr lang="en-US" altLang="en-US" sz="2600" dirty="0">
                <a:solidFill>
                  <a:schemeClr val="tx1"/>
                </a:solidFill>
              </a:rPr>
              <a:t> (</a:t>
            </a:r>
            <a:r>
              <a:rPr lang="en-US" altLang="en-US" sz="2600" i="1" dirty="0">
                <a:solidFill>
                  <a:schemeClr val="tx1"/>
                </a:solidFill>
              </a:rPr>
              <a:t>enzyme</a:t>
            </a:r>
            <a:r>
              <a:rPr lang="bg-BG" altLang="en-US" sz="2600" i="1" dirty="0">
                <a:solidFill>
                  <a:schemeClr val="accent2"/>
                </a:solidFill>
              </a:rPr>
              <a:t> </a:t>
            </a:r>
            <a:r>
              <a:rPr lang="en-US" altLang="en-US" sz="2600" i="1" dirty="0">
                <a:solidFill>
                  <a:srgbClr val="0070C0"/>
                </a:solidFill>
              </a:rPr>
              <a:t>inhibitors</a:t>
            </a:r>
            <a:r>
              <a:rPr lang="bg-BG" altLang="en-US" sz="2600" dirty="0">
                <a:solidFill>
                  <a:schemeClr val="tx1"/>
                </a:solidFill>
              </a:rPr>
              <a:t>)</a:t>
            </a:r>
            <a:r>
              <a:rPr lang="en-US" altLang="en-US" sz="2600" b="1" dirty="0">
                <a:solidFill>
                  <a:schemeClr val="tx1"/>
                </a:solidFill>
              </a:rPr>
              <a:t>: </a:t>
            </a:r>
            <a:r>
              <a:rPr lang="en-US" altLang="en-US" sz="2600" dirty="0">
                <a:solidFill>
                  <a:schemeClr val="tx1"/>
                </a:solidFill>
              </a:rPr>
              <a:t>Sodium valproate (</a:t>
            </a:r>
            <a:r>
              <a:rPr lang="en-US" altLang="en-US" sz="2600" dirty="0" err="1">
                <a:solidFill>
                  <a:schemeClr val="tx1"/>
                </a:solidFill>
              </a:rPr>
              <a:t>Depakin</a:t>
            </a:r>
            <a:r>
              <a:rPr lang="en-US" altLang="en-US" sz="2600" baseline="30000" dirty="0">
                <a:solidFill>
                  <a:schemeClr val="tx1"/>
                </a:solidFill>
              </a:rPr>
              <a:t>®</a:t>
            </a:r>
            <a:r>
              <a:rPr lang="en-US" altLang="en-US" sz="2600" dirty="0">
                <a:solidFill>
                  <a:schemeClr val="tx1"/>
                </a:solidFill>
              </a:rPr>
              <a:t>)</a:t>
            </a:r>
            <a:endParaRPr lang="en-US" altLang="en-US" sz="2600" b="1" dirty="0">
              <a:solidFill>
                <a:schemeClr val="tx1"/>
              </a:solidFill>
            </a:endParaRPr>
          </a:p>
          <a:p>
            <a:r>
              <a:rPr lang="en-US" altLang="en-US" sz="2600" b="1" dirty="0">
                <a:solidFill>
                  <a:schemeClr val="tx1"/>
                </a:solidFill>
              </a:rPr>
              <a:t>6. Benzodiazepines: </a:t>
            </a:r>
            <a:r>
              <a:rPr lang="en-US" altLang="en-US" sz="2600" dirty="0">
                <a:solidFill>
                  <a:schemeClr val="tx1"/>
                </a:solidFill>
              </a:rPr>
              <a:t>Clonazepam, </a:t>
            </a:r>
            <a:r>
              <a:rPr lang="en-US" altLang="en-US" sz="2600" dirty="0" err="1">
                <a:solidFill>
                  <a:schemeClr val="tx1"/>
                </a:solidFill>
              </a:rPr>
              <a:t>Clorazepate</a:t>
            </a:r>
            <a:r>
              <a:rPr lang="en-US" altLang="en-US" sz="2600" dirty="0">
                <a:solidFill>
                  <a:schemeClr val="tx1"/>
                </a:solidFill>
              </a:rPr>
              <a:t>, Diazepam</a:t>
            </a:r>
            <a:r>
              <a:rPr lang="bg-BG" altLang="en-US" sz="2600" dirty="0">
                <a:solidFill>
                  <a:schemeClr val="tx1"/>
                </a:solidFill>
              </a:rPr>
              <a:t> </a:t>
            </a:r>
            <a:endParaRPr lang="en-US" altLang="en-US" sz="2600" dirty="0">
              <a:solidFill>
                <a:schemeClr val="tx1"/>
              </a:solidFill>
            </a:endParaRPr>
          </a:p>
          <a:p>
            <a:r>
              <a:rPr lang="en-US" altLang="en-US" sz="2600" dirty="0">
                <a:solidFill>
                  <a:schemeClr val="tx1"/>
                </a:solidFill>
              </a:rPr>
              <a:t>    t</a:t>
            </a:r>
            <a:r>
              <a:rPr lang="en-US" altLang="en-US" sz="2600" baseline="-25000" dirty="0">
                <a:solidFill>
                  <a:schemeClr val="tx1"/>
                </a:solidFill>
              </a:rPr>
              <a:t>1/2</a:t>
            </a:r>
            <a:r>
              <a:rPr lang="en-US" altLang="en-US" sz="2600" dirty="0">
                <a:solidFill>
                  <a:schemeClr val="tx1"/>
                </a:solidFill>
              </a:rPr>
              <a:t> 43 h, amp. 10 mg/2 ml </a:t>
            </a:r>
            <a:r>
              <a:rPr lang="en-US" altLang="en-US" sz="2600" dirty="0" err="1">
                <a:solidFill>
                  <a:schemeClr val="tx1"/>
                </a:solidFill>
              </a:rPr>
              <a:t>i.m</a:t>
            </a:r>
            <a:r>
              <a:rPr lang="en-US" altLang="en-US" sz="2600" dirty="0">
                <a:solidFill>
                  <a:schemeClr val="tx1"/>
                </a:solidFill>
              </a:rPr>
              <a:t>./</a:t>
            </a:r>
            <a:r>
              <a:rPr lang="en-US" altLang="en-US" sz="2600" dirty="0" err="1">
                <a:solidFill>
                  <a:schemeClr val="tx1"/>
                </a:solidFill>
              </a:rPr>
              <a:t>i.v.</a:t>
            </a:r>
            <a:r>
              <a:rPr lang="en-US" altLang="en-US" sz="2600" dirty="0">
                <a:solidFill>
                  <a:schemeClr val="tx1"/>
                </a:solidFill>
              </a:rPr>
              <a:t>, Lorazepam, </a:t>
            </a:r>
            <a:r>
              <a:rPr lang="en-US" altLang="en-US" sz="2600" dirty="0" err="1">
                <a:solidFill>
                  <a:schemeClr val="tx1"/>
                </a:solidFill>
              </a:rPr>
              <a:t>Nitrazepam</a:t>
            </a:r>
            <a:endParaRPr lang="en-US" altLang="en-US" sz="2600" dirty="0">
              <a:solidFill>
                <a:schemeClr val="tx1"/>
              </a:solidFill>
            </a:endParaRPr>
          </a:p>
          <a:p>
            <a:r>
              <a:rPr lang="en-US" altLang="en-US" sz="2600" b="1" dirty="0">
                <a:solidFill>
                  <a:schemeClr val="tx1"/>
                </a:solidFill>
              </a:rPr>
              <a:t>7. GABA analogues: </a:t>
            </a:r>
            <a:r>
              <a:rPr lang="en-US" altLang="en-US" sz="2600" dirty="0">
                <a:solidFill>
                  <a:schemeClr val="tx1"/>
                </a:solidFill>
              </a:rPr>
              <a:t>Gabapentin, </a:t>
            </a:r>
            <a:r>
              <a:rPr lang="en-US" altLang="en-US" sz="2600" dirty="0" err="1">
                <a:solidFill>
                  <a:schemeClr val="tx1"/>
                </a:solidFill>
              </a:rPr>
              <a:t>Tiagabine</a:t>
            </a:r>
            <a:endParaRPr lang="en-US" altLang="en-US" sz="2600" b="1" dirty="0">
              <a:solidFill>
                <a:schemeClr val="tx1"/>
              </a:solidFill>
            </a:endParaRPr>
          </a:p>
          <a:p>
            <a:r>
              <a:rPr lang="bg-BG" altLang="en-US" sz="2600" b="1" dirty="0">
                <a:solidFill>
                  <a:schemeClr val="tx1"/>
                </a:solidFill>
              </a:rPr>
              <a:t>8</a:t>
            </a:r>
            <a:r>
              <a:rPr lang="en-US" altLang="en-US" sz="2600" b="1" dirty="0">
                <a:solidFill>
                  <a:schemeClr val="tx1"/>
                </a:solidFill>
              </a:rPr>
              <a:t>. </a:t>
            </a:r>
            <a:r>
              <a:rPr lang="en-US" altLang="en-US" sz="2600" b="1" dirty="0" err="1">
                <a:solidFill>
                  <a:schemeClr val="tx1"/>
                </a:solidFill>
              </a:rPr>
              <a:t>Hetereogenic</a:t>
            </a:r>
            <a:r>
              <a:rPr lang="en-US" altLang="en-US" sz="2600" b="1" dirty="0">
                <a:solidFill>
                  <a:schemeClr val="tx1"/>
                </a:solidFill>
              </a:rPr>
              <a:t> anticonvulsants: </a:t>
            </a:r>
            <a:r>
              <a:rPr lang="en-US" altLang="en-US" sz="2600" dirty="0">
                <a:solidFill>
                  <a:schemeClr val="tx1"/>
                </a:solidFill>
              </a:rPr>
              <a:t>Lamotrigine, </a:t>
            </a:r>
            <a:r>
              <a:rPr lang="en-US" altLang="en-US" sz="2600" dirty="0" err="1">
                <a:solidFill>
                  <a:schemeClr val="tx1"/>
                </a:solidFill>
              </a:rPr>
              <a:t>Levetiracetam</a:t>
            </a:r>
            <a:r>
              <a:rPr lang="en-US" altLang="en-US" sz="2600" dirty="0">
                <a:solidFill>
                  <a:schemeClr val="tx1"/>
                </a:solidFill>
              </a:rPr>
              <a:t>,</a:t>
            </a:r>
            <a:r>
              <a:rPr lang="en-US" altLang="en-US" sz="2600" b="1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en-US" sz="2600" dirty="0">
                <a:solidFill>
                  <a:schemeClr val="tx1"/>
                </a:solidFill>
              </a:rPr>
              <a:t>    </a:t>
            </a:r>
            <a:r>
              <a:rPr lang="en-US" altLang="en-US" sz="2600" dirty="0" err="1">
                <a:solidFill>
                  <a:schemeClr val="tx1"/>
                </a:solidFill>
              </a:rPr>
              <a:t>Pregabalin</a:t>
            </a:r>
            <a:r>
              <a:rPr lang="bg-BG" altLang="en-US" sz="2600" dirty="0">
                <a:solidFill>
                  <a:schemeClr val="tx1"/>
                </a:solidFill>
              </a:rPr>
              <a:t> (</a:t>
            </a:r>
            <a:r>
              <a:rPr lang="en-US" altLang="en-US" sz="2600" dirty="0">
                <a:solidFill>
                  <a:schemeClr val="tx1"/>
                </a:solidFill>
              </a:rPr>
              <a:t>partial seizures, peripheral neuropathic pain),</a:t>
            </a:r>
          </a:p>
          <a:p>
            <a:r>
              <a:rPr lang="bg-BG" altLang="en-US" sz="2600" dirty="0">
                <a:solidFill>
                  <a:schemeClr val="tx1"/>
                </a:solidFill>
              </a:rPr>
              <a:t>    </a:t>
            </a:r>
            <a:r>
              <a:rPr lang="en-US" altLang="en-US" sz="2600" dirty="0" err="1">
                <a:solidFill>
                  <a:schemeClr val="tx1"/>
                </a:solidFill>
              </a:rPr>
              <a:t>Topiramate</a:t>
            </a:r>
            <a:r>
              <a:rPr lang="en-US" altLang="en-US" sz="2600" dirty="0">
                <a:solidFill>
                  <a:schemeClr val="tx1"/>
                </a:solidFill>
              </a:rPr>
              <a:t>, </a:t>
            </a:r>
            <a:r>
              <a:rPr lang="en-US" altLang="en-US" sz="2600" dirty="0" err="1">
                <a:solidFill>
                  <a:schemeClr val="tx1"/>
                </a:solidFill>
              </a:rPr>
              <a:t>Vigabatrin</a:t>
            </a:r>
            <a:endParaRPr lang="en-US" altLang="en-US" sz="2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1871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4"/>
          <p:cNvSpPr txBox="1">
            <a:spLocks noChangeArrowheads="1"/>
          </p:cNvSpPr>
          <p:nvPr/>
        </p:nvSpPr>
        <p:spPr bwMode="auto">
          <a:xfrm>
            <a:off x="228600" y="234950"/>
            <a:ext cx="8675688" cy="647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800">
                <a:solidFill>
                  <a:srgbClr val="FFFF00"/>
                </a:solidFill>
                <a:latin typeface="Arial Narrow" pitchFamily="34" charset="0"/>
              </a:defRPr>
            </a:lvl1pPr>
            <a:lvl2pPr marL="742950" indent="-285750">
              <a:defRPr sz="2800">
                <a:solidFill>
                  <a:srgbClr val="FFFF00"/>
                </a:solidFill>
                <a:latin typeface="Arial Narrow" pitchFamily="34" charset="0"/>
              </a:defRPr>
            </a:lvl2pPr>
            <a:lvl3pPr marL="1143000" indent="-228600">
              <a:defRPr sz="2800">
                <a:solidFill>
                  <a:srgbClr val="FFFF00"/>
                </a:solidFill>
                <a:latin typeface="Arial Narrow" pitchFamily="34" charset="0"/>
              </a:defRPr>
            </a:lvl3pPr>
            <a:lvl4pPr marL="1600200" indent="-228600">
              <a:defRPr sz="2800">
                <a:solidFill>
                  <a:srgbClr val="FFFF00"/>
                </a:solidFill>
                <a:latin typeface="Arial Narrow" pitchFamily="34" charset="0"/>
              </a:defRPr>
            </a:lvl4pPr>
            <a:lvl5pPr marL="2057400" indent="-228600">
              <a:defRPr sz="2800">
                <a:solidFill>
                  <a:srgbClr val="FFFF00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Arial Narrow" pitchFamily="34" charset="0"/>
              </a:defRPr>
            </a:lvl9pPr>
          </a:lstStyle>
          <a:p>
            <a:r>
              <a:rPr lang="en-US" altLang="en-US" sz="3200" b="1" dirty="0" smtClean="0">
                <a:solidFill>
                  <a:srgbClr val="00B050"/>
                </a:solidFill>
              </a:rPr>
              <a:t>MOA OF </a:t>
            </a:r>
            <a:r>
              <a:rPr lang="en-US" altLang="en-US" sz="3200" b="1" dirty="0">
                <a:solidFill>
                  <a:srgbClr val="00B050"/>
                </a:solidFill>
              </a:rPr>
              <a:t>ANTIEPILEPTIC DRUGS</a:t>
            </a:r>
          </a:p>
          <a:p>
            <a:endParaRPr lang="en-US" altLang="en-US" sz="1000" b="1" dirty="0">
              <a:solidFill>
                <a:srgbClr val="0033CC"/>
              </a:solidFill>
            </a:endParaRPr>
          </a:p>
          <a:p>
            <a:r>
              <a:rPr lang="bg-BG" altLang="en-US" sz="2600" i="1" dirty="0">
                <a:solidFill>
                  <a:schemeClr val="tx1"/>
                </a:solidFill>
              </a:rPr>
              <a:t>Antiepileptics </a:t>
            </a:r>
            <a:r>
              <a:rPr lang="en-US" altLang="en-US" sz="2600" i="1" dirty="0">
                <a:solidFill>
                  <a:schemeClr val="tx1"/>
                </a:solidFill>
              </a:rPr>
              <a:t>inhibit the neuronal discharge or its spread in </a:t>
            </a:r>
            <a:r>
              <a:rPr lang="en-US" altLang="en-US" i="1" dirty="0">
                <a:solidFill>
                  <a:schemeClr val="tx1"/>
                </a:solidFill>
              </a:rPr>
              <a:t>one or </a:t>
            </a:r>
          </a:p>
          <a:p>
            <a:r>
              <a:rPr lang="en-US" altLang="en-US" i="1" dirty="0">
                <a:solidFill>
                  <a:schemeClr val="tx1"/>
                </a:solidFill>
              </a:rPr>
              <a:t>more</a:t>
            </a:r>
            <a:r>
              <a:rPr lang="en-US" altLang="en-US" dirty="0"/>
              <a:t> </a:t>
            </a:r>
            <a:r>
              <a:rPr lang="en-US" altLang="en-US" sz="2600" i="1" dirty="0">
                <a:solidFill>
                  <a:schemeClr val="tx1"/>
                </a:solidFill>
              </a:rPr>
              <a:t>of </a:t>
            </a:r>
            <a:r>
              <a:rPr lang="bg-BG" altLang="en-US" sz="2600" i="1" dirty="0">
                <a:solidFill>
                  <a:schemeClr val="tx1"/>
                </a:solidFill>
              </a:rPr>
              <a:t>the fo</a:t>
            </a:r>
            <a:r>
              <a:rPr lang="en-US" altLang="en-US" sz="2600" i="1" dirty="0">
                <a:solidFill>
                  <a:schemeClr val="tx1"/>
                </a:solidFill>
              </a:rPr>
              <a:t>l</a:t>
            </a:r>
            <a:r>
              <a:rPr lang="bg-BG" altLang="en-US" sz="2600" i="1" dirty="0">
                <a:solidFill>
                  <a:schemeClr val="tx1"/>
                </a:solidFill>
              </a:rPr>
              <a:t>low</a:t>
            </a:r>
            <a:r>
              <a:rPr lang="en-US" altLang="en-US" sz="2600" i="1" dirty="0" err="1">
                <a:solidFill>
                  <a:schemeClr val="tx1"/>
                </a:solidFill>
              </a:rPr>
              <a:t>ing</a:t>
            </a:r>
            <a:r>
              <a:rPr lang="bg-BG" altLang="en-US" sz="2600" i="1" dirty="0">
                <a:solidFill>
                  <a:schemeClr val="tx1"/>
                </a:solidFill>
              </a:rPr>
              <a:t> </a:t>
            </a:r>
            <a:r>
              <a:rPr lang="en-US" altLang="en-US" sz="2600" i="1" dirty="0">
                <a:solidFill>
                  <a:schemeClr val="tx1"/>
                </a:solidFill>
              </a:rPr>
              <a:t>ways</a:t>
            </a:r>
            <a:r>
              <a:rPr lang="en-US" altLang="en-US" sz="2600" dirty="0">
                <a:solidFill>
                  <a:schemeClr val="tx1"/>
                </a:solidFill>
              </a:rPr>
              <a:t>:</a:t>
            </a:r>
          </a:p>
          <a:p>
            <a:endParaRPr lang="en-US" altLang="en-US" sz="600" dirty="0">
              <a:solidFill>
                <a:schemeClr val="tx1"/>
              </a:solidFill>
            </a:endParaRPr>
          </a:p>
          <a:p>
            <a:r>
              <a:rPr lang="en-US" altLang="en-US" sz="2600" b="1" dirty="0">
                <a:solidFill>
                  <a:srgbClr val="0033CC"/>
                </a:solidFill>
              </a:rPr>
              <a:t>(1) Enhancing GABA synaptic transmission:</a:t>
            </a:r>
            <a:r>
              <a:rPr lang="en-US" altLang="en-US" sz="2600" dirty="0">
                <a:solidFill>
                  <a:schemeClr val="tx1"/>
                </a:solidFill>
              </a:rPr>
              <a:t> barbiturates, benzo-</a:t>
            </a:r>
          </a:p>
          <a:p>
            <a:r>
              <a:rPr lang="en-US" altLang="en-US" sz="2600" dirty="0" err="1">
                <a:solidFill>
                  <a:schemeClr val="tx1"/>
                </a:solidFill>
              </a:rPr>
              <a:t>diazepines</a:t>
            </a:r>
            <a:r>
              <a:rPr lang="en-US" altLang="en-US" sz="2600" dirty="0">
                <a:solidFill>
                  <a:schemeClr val="tx1"/>
                </a:solidFill>
              </a:rPr>
              <a:t>, gabapentin, </a:t>
            </a:r>
            <a:r>
              <a:rPr lang="en-US" altLang="en-US" sz="2600" dirty="0" err="1">
                <a:solidFill>
                  <a:schemeClr val="tx1"/>
                </a:solidFill>
              </a:rPr>
              <a:t>levetiracetam</a:t>
            </a:r>
            <a:r>
              <a:rPr lang="en-US" altLang="en-US" sz="2600" dirty="0">
                <a:solidFill>
                  <a:schemeClr val="tx1"/>
                </a:solidFill>
              </a:rPr>
              <a:t>, </a:t>
            </a:r>
            <a:r>
              <a:rPr lang="en-US" altLang="en-US" sz="2600" dirty="0" err="1">
                <a:solidFill>
                  <a:schemeClr val="tx1"/>
                </a:solidFill>
              </a:rPr>
              <a:t>tiagabine</a:t>
            </a:r>
            <a:r>
              <a:rPr lang="en-US" altLang="en-US" sz="2600" dirty="0">
                <a:solidFill>
                  <a:schemeClr val="tx1"/>
                </a:solidFill>
              </a:rPr>
              <a:t>, </a:t>
            </a:r>
            <a:r>
              <a:rPr lang="en-US" altLang="en-US" sz="2600" dirty="0" err="1">
                <a:solidFill>
                  <a:schemeClr val="tx1"/>
                </a:solidFill>
              </a:rPr>
              <a:t>vigabatrin</a:t>
            </a:r>
            <a:r>
              <a:rPr lang="en-US" altLang="en-US" sz="2600" dirty="0">
                <a:solidFill>
                  <a:schemeClr val="tx1"/>
                </a:solidFill>
              </a:rPr>
              <a:t>, </a:t>
            </a:r>
            <a:r>
              <a:rPr lang="en-US" altLang="en-US" sz="2600" dirty="0" err="1">
                <a:solidFill>
                  <a:schemeClr val="tx1"/>
                </a:solidFill>
              </a:rPr>
              <a:t>topira</a:t>
            </a:r>
            <a:r>
              <a:rPr lang="en-US" altLang="en-US" sz="2600" dirty="0">
                <a:solidFill>
                  <a:schemeClr val="tx1"/>
                </a:solidFill>
              </a:rPr>
              <a:t>-</a:t>
            </a:r>
          </a:p>
          <a:p>
            <a:r>
              <a:rPr lang="en-US" altLang="en-US" sz="2600" dirty="0">
                <a:solidFill>
                  <a:schemeClr val="tx1"/>
                </a:solidFill>
              </a:rPr>
              <a:t>mate, valproate; the result is increased permeability to chloride ion,</a:t>
            </a:r>
          </a:p>
          <a:p>
            <a:r>
              <a:rPr lang="en-US" altLang="en-US" sz="2600" dirty="0">
                <a:solidFill>
                  <a:schemeClr val="tx1"/>
                </a:solidFill>
              </a:rPr>
              <a:t>which reduces neuronal excitability. Valproate and </a:t>
            </a:r>
            <a:r>
              <a:rPr lang="en-US" altLang="en-US" sz="2600" dirty="0" err="1">
                <a:solidFill>
                  <a:schemeClr val="tx1"/>
                </a:solidFill>
              </a:rPr>
              <a:t>topiramate</a:t>
            </a:r>
            <a:r>
              <a:rPr lang="en-US" altLang="en-US" sz="2600" dirty="0">
                <a:solidFill>
                  <a:schemeClr val="tx1"/>
                </a:solidFill>
              </a:rPr>
              <a:t> block</a:t>
            </a:r>
          </a:p>
          <a:p>
            <a:r>
              <a:rPr lang="en-US" altLang="en-US" sz="2600" dirty="0">
                <a:solidFill>
                  <a:schemeClr val="tx1"/>
                </a:solidFill>
              </a:rPr>
              <a:t>GABA transaminase and </a:t>
            </a:r>
            <a:r>
              <a:rPr lang="en-US" altLang="en-US" sz="2600" dirty="0" err="1">
                <a:solidFill>
                  <a:schemeClr val="tx1"/>
                </a:solidFill>
              </a:rPr>
              <a:t>tiagabine</a:t>
            </a:r>
            <a:r>
              <a:rPr lang="en-US" altLang="en-US" sz="2600" dirty="0">
                <a:solidFill>
                  <a:schemeClr val="tx1"/>
                </a:solidFill>
              </a:rPr>
              <a:t> blocks reuptake of GABA.</a:t>
            </a:r>
            <a:endParaRPr lang="en-US" altLang="en-US" sz="2600" b="1" dirty="0">
              <a:solidFill>
                <a:schemeClr val="tx1"/>
              </a:solidFill>
            </a:endParaRPr>
          </a:p>
          <a:p>
            <a:r>
              <a:rPr lang="en-US" altLang="en-US" sz="2600" b="1" dirty="0">
                <a:solidFill>
                  <a:srgbClr val="0033CC"/>
                </a:solidFill>
              </a:rPr>
              <a:t>(2) Reducing cell membrane permeability to voltage-dependent</a:t>
            </a:r>
          </a:p>
          <a:p>
            <a:r>
              <a:rPr lang="en-US" altLang="en-US" sz="2600" b="1" dirty="0">
                <a:solidFill>
                  <a:srgbClr val="0033CC"/>
                </a:solidFill>
              </a:rPr>
              <a:t>sodium channels:</a:t>
            </a:r>
            <a:r>
              <a:rPr lang="en-US" altLang="en-US" sz="2600" b="1" dirty="0">
                <a:solidFill>
                  <a:schemeClr val="tx1"/>
                </a:solidFill>
              </a:rPr>
              <a:t> </a:t>
            </a:r>
            <a:r>
              <a:rPr lang="en-US" altLang="en-US" sz="2600" dirty="0">
                <a:solidFill>
                  <a:schemeClr val="tx1"/>
                </a:solidFill>
              </a:rPr>
              <a:t>carbamazepine, lamotrigine, oxcarbazepine, </a:t>
            </a:r>
          </a:p>
          <a:p>
            <a:r>
              <a:rPr lang="en-US" altLang="en-US" sz="2600" dirty="0">
                <a:solidFill>
                  <a:schemeClr val="tx1"/>
                </a:solidFill>
              </a:rPr>
              <a:t>phenytoin, </a:t>
            </a:r>
            <a:r>
              <a:rPr lang="en-US" altLang="en-US" sz="2600" dirty="0" err="1">
                <a:solidFill>
                  <a:schemeClr val="tx1"/>
                </a:solidFill>
              </a:rPr>
              <a:t>topiramate</a:t>
            </a:r>
            <a:r>
              <a:rPr lang="en-US" altLang="en-US" sz="2600" dirty="0">
                <a:solidFill>
                  <a:schemeClr val="tx1"/>
                </a:solidFill>
              </a:rPr>
              <a:t>, valproate.</a:t>
            </a:r>
            <a:endParaRPr lang="en-US" altLang="en-US" sz="2600" b="1" dirty="0">
              <a:solidFill>
                <a:schemeClr val="tx1"/>
              </a:solidFill>
            </a:endParaRPr>
          </a:p>
          <a:p>
            <a:r>
              <a:rPr lang="en-US" altLang="en-US" sz="2600" b="1" dirty="0">
                <a:solidFill>
                  <a:srgbClr val="0033CC"/>
                </a:solidFill>
              </a:rPr>
              <a:t>(3) Reducing cell membrane permeability to calcium T-channels:</a:t>
            </a:r>
            <a:r>
              <a:rPr lang="en-US" altLang="en-US" sz="2600" dirty="0">
                <a:solidFill>
                  <a:srgbClr val="0033CC"/>
                </a:solidFill>
              </a:rPr>
              <a:t> </a:t>
            </a:r>
          </a:p>
          <a:p>
            <a:r>
              <a:rPr lang="en-US" altLang="en-US" sz="2600" dirty="0">
                <a:solidFill>
                  <a:schemeClr val="tx1"/>
                </a:solidFill>
              </a:rPr>
              <a:t>valproate, </a:t>
            </a:r>
            <a:r>
              <a:rPr lang="en-US" altLang="en-US" sz="2600" dirty="0" err="1">
                <a:solidFill>
                  <a:schemeClr val="tx1"/>
                </a:solidFill>
              </a:rPr>
              <a:t>ethosuximide</a:t>
            </a:r>
            <a:r>
              <a:rPr lang="en-US" altLang="en-US" sz="2600" dirty="0">
                <a:solidFill>
                  <a:schemeClr val="tx1"/>
                </a:solidFill>
              </a:rPr>
              <a:t>; the result is diminishing of the generation</a:t>
            </a:r>
          </a:p>
          <a:p>
            <a:r>
              <a:rPr lang="en-US" altLang="en-US" sz="2600" dirty="0">
                <a:solidFill>
                  <a:schemeClr val="tx1"/>
                </a:solidFill>
              </a:rPr>
              <a:t>of action potential.</a:t>
            </a:r>
          </a:p>
          <a:p>
            <a:r>
              <a:rPr lang="en-US" altLang="en-US" b="1" dirty="0">
                <a:solidFill>
                  <a:srgbClr val="0033CC"/>
                </a:solidFill>
              </a:rPr>
              <a:t>(4) </a:t>
            </a:r>
            <a:r>
              <a:rPr lang="bg-BG" altLang="en-US" b="1" dirty="0">
                <a:solidFill>
                  <a:srgbClr val="0033CC"/>
                </a:solidFill>
              </a:rPr>
              <a:t>Inhibiting excitory neurotransmitter glutamate</a:t>
            </a:r>
            <a:r>
              <a:rPr lang="en-US" altLang="en-US" b="1" dirty="0">
                <a:solidFill>
                  <a:srgbClr val="0033CC"/>
                </a:solidFill>
              </a:rPr>
              <a:t>:</a:t>
            </a:r>
            <a:r>
              <a:rPr lang="en-US" altLang="en-US" dirty="0">
                <a:solidFill>
                  <a:schemeClr val="tx1"/>
                </a:solidFill>
              </a:rPr>
              <a:t> lamotrigine.</a:t>
            </a:r>
          </a:p>
        </p:txBody>
      </p:sp>
    </p:spTree>
    <p:extLst>
      <p:ext uri="{BB962C8B-B14F-4D97-AF65-F5344CB8AC3E}">
        <p14:creationId xmlns:p14="http://schemas.microsoft.com/office/powerpoint/2010/main" xmlns="" val="10880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/>
            <a:r>
              <a:rPr lang="en-US" altLang="en-US" dirty="0" smtClean="0">
                <a:solidFill>
                  <a:srgbClr val="002060"/>
                </a:solidFill>
              </a:rPr>
              <a:t>Na+ Channel Inhibitors</a:t>
            </a:r>
          </a:p>
        </p:txBody>
      </p:sp>
      <p:pic>
        <p:nvPicPr>
          <p:cNvPr id="2662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91088" y="1340768"/>
            <a:ext cx="4252912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923"/>
          <a:stretch>
            <a:fillRect/>
          </a:stretch>
        </p:blipFill>
        <p:spPr bwMode="auto">
          <a:xfrm>
            <a:off x="0" y="1340768"/>
            <a:ext cx="4891088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887150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90488"/>
            <a:ext cx="8229600" cy="801687"/>
          </a:xfrm>
        </p:spPr>
        <p:txBody>
          <a:bodyPr rIns="132080"/>
          <a:lstStyle/>
          <a:p>
            <a:pPr indent="0" eaLnBrk="1" hangingPunct="1"/>
            <a:r>
              <a:rPr lang="en-US" altLang="en-US" dirty="0" smtClean="0">
                <a:solidFill>
                  <a:srgbClr val="002060"/>
                </a:solidFill>
              </a:rPr>
              <a:t>Na+ Channel Inhibitors</a:t>
            </a:r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79400" y="1016000"/>
            <a:ext cx="8572500" cy="5588000"/>
          </a:xfrm>
        </p:spPr>
        <p:txBody>
          <a:bodyPr rIns="132080">
            <a:normAutofit/>
          </a:bodyPr>
          <a:lstStyle/>
          <a:p>
            <a:pPr eaLnBrk="1" hangingPunct="1"/>
            <a:r>
              <a:rPr lang="en-US" altLang="en-US" b="1" dirty="0" smtClean="0">
                <a:solidFill>
                  <a:srgbClr val="00B050"/>
                </a:solidFill>
              </a:rPr>
              <a:t>Phenytoin :</a:t>
            </a:r>
          </a:p>
          <a:p>
            <a:pPr eaLnBrk="1" hangingPunct="1">
              <a:spcBef>
                <a:spcPts val="1100"/>
              </a:spcBef>
            </a:pPr>
            <a:endParaRPr lang="en-US" altLang="en-US" u="sng" dirty="0" smtClean="0"/>
          </a:p>
          <a:p>
            <a:pPr marL="782638" lvl="1" eaLnBrk="1" hangingPunct="1">
              <a:spcBef>
                <a:spcPts val="1100"/>
              </a:spcBef>
            </a:pPr>
            <a:r>
              <a:rPr lang="en-US" altLang="en-US" dirty="0" smtClean="0">
                <a:solidFill>
                  <a:srgbClr val="0070C0"/>
                </a:solidFill>
              </a:rPr>
              <a:t>Indications:  </a:t>
            </a:r>
          </a:p>
          <a:p>
            <a:pPr marL="1182688" lvl="2" eaLnBrk="1" hangingPunct="1">
              <a:spcBef>
                <a:spcPts val="1100"/>
              </a:spcBef>
            </a:pPr>
            <a:r>
              <a:rPr lang="en-US" altLang="en-US" b="1" dirty="0" smtClean="0"/>
              <a:t>First choice for partial and generalized tonic-</a:t>
            </a:r>
            <a:r>
              <a:rPr lang="en-US" altLang="en-US" b="1" dirty="0" err="1" smtClean="0"/>
              <a:t>clonic</a:t>
            </a:r>
            <a:r>
              <a:rPr lang="en-US" altLang="en-US" b="1" dirty="0" smtClean="0"/>
              <a:t> seizures  </a:t>
            </a:r>
          </a:p>
          <a:p>
            <a:pPr marL="1182688" lvl="2" eaLnBrk="1" hangingPunct="1">
              <a:spcBef>
                <a:spcPts val="1100"/>
              </a:spcBef>
            </a:pPr>
            <a:r>
              <a:rPr lang="en-US" altLang="en-US" b="1" dirty="0" smtClean="0"/>
              <a:t>Some efficacy in </a:t>
            </a:r>
            <a:r>
              <a:rPr lang="en-US" altLang="en-US" b="1" dirty="0" err="1" smtClean="0"/>
              <a:t>clonic</a:t>
            </a:r>
            <a:r>
              <a:rPr lang="en-US" altLang="en-US" b="1" dirty="0" smtClean="0"/>
              <a:t>, myoclonic, atonic, </a:t>
            </a:r>
          </a:p>
          <a:p>
            <a:pPr marL="1182688" lvl="2" eaLnBrk="1" hangingPunct="1">
              <a:spcBef>
                <a:spcPts val="1100"/>
              </a:spcBef>
            </a:pPr>
            <a:r>
              <a:rPr lang="en-US" altLang="en-US" b="1" dirty="0" smtClean="0"/>
              <a:t>No effect on infantile spasms or absence seizures</a:t>
            </a:r>
          </a:p>
          <a:p>
            <a:pPr marL="782638" lvl="1" eaLnBrk="1" hangingPunct="1">
              <a:spcBef>
                <a:spcPts val="1100"/>
              </a:spcBef>
            </a:pPr>
            <a:r>
              <a:rPr lang="en-US" altLang="en-US" dirty="0" smtClean="0">
                <a:solidFill>
                  <a:srgbClr val="0070C0"/>
                </a:solidFill>
              </a:rPr>
              <a:t>Drug Interactions:</a:t>
            </a:r>
          </a:p>
          <a:p>
            <a:pPr marL="1182688" lvl="2" eaLnBrk="1" hangingPunct="1">
              <a:spcBef>
                <a:spcPts val="1100"/>
              </a:spcBef>
            </a:pPr>
            <a:r>
              <a:rPr lang="en-US" altLang="en-US" b="1" dirty="0" smtClean="0"/>
              <a:t>Decreases blood levels of many medications</a:t>
            </a:r>
          </a:p>
          <a:p>
            <a:pPr marL="1182688" lvl="2" eaLnBrk="1" hangingPunct="1">
              <a:spcBef>
                <a:spcPts val="1100"/>
              </a:spcBef>
            </a:pPr>
            <a:r>
              <a:rPr lang="en-US" altLang="en-US" b="1" dirty="0" smtClean="0"/>
              <a:t>Increases blood levels of phenobarbital &amp; warfarin</a:t>
            </a:r>
          </a:p>
        </p:txBody>
      </p:sp>
      <p:pic>
        <p:nvPicPr>
          <p:cNvPr id="2765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21400" y="1016000"/>
            <a:ext cx="20574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621552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0000"/>
                </a:solidFill>
              </a:rPr>
              <a:t>EPILEPSY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40768"/>
            <a:ext cx="8686800" cy="5256584"/>
          </a:xfrm>
        </p:spPr>
        <p:txBody>
          <a:bodyPr>
            <a:normAutofit fontScale="85000" lnSpcReduction="10000"/>
          </a:bodyPr>
          <a:lstStyle/>
          <a:p>
            <a:pPr marL="341313" indent="-341313" algn="just">
              <a:buNone/>
            </a:pPr>
            <a:r>
              <a:rPr lang="en-US" altLang="en-US" b="1" dirty="0" smtClean="0"/>
              <a:t>Convulsion</a:t>
            </a:r>
            <a:r>
              <a:rPr lang="en-US" altLang="en-US" dirty="0" smtClean="0"/>
              <a:t>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rgbClr val="7D0D00"/>
                </a:solidFill>
              </a:rPr>
              <a:t>Sudden attack of involuntary muscular contractions and relaxations.</a:t>
            </a:r>
          </a:p>
          <a:p>
            <a:pPr marL="341313" indent="-341313">
              <a:buNone/>
            </a:pPr>
            <a:endParaRPr lang="en-US" altLang="en-US" dirty="0"/>
          </a:p>
          <a:p>
            <a:pPr marL="341313" indent="-341313">
              <a:buNone/>
            </a:pPr>
            <a:r>
              <a:rPr lang="en-US" altLang="en-US" b="1" dirty="0" smtClean="0"/>
              <a:t>Seizure: </a:t>
            </a:r>
            <a:endParaRPr lang="en-US" altLang="en-US" b="1" dirty="0"/>
          </a:p>
          <a:p>
            <a:pPr marL="741363" lvl="1" indent="-282575" algn="just">
              <a:buFontTx/>
              <a:buChar char="•"/>
            </a:pPr>
            <a:r>
              <a:rPr lang="en-US" altLang="en-US" sz="3200" dirty="0">
                <a:solidFill>
                  <a:srgbClr val="7D0D00"/>
                </a:solidFill>
              </a:rPr>
              <a:t>The clinical manifestation of an abnormal </a:t>
            </a:r>
            <a:r>
              <a:rPr lang="en-US" altLang="en-US" sz="3200" dirty="0" smtClean="0">
                <a:solidFill>
                  <a:srgbClr val="7D0D00"/>
                </a:solidFill>
              </a:rPr>
              <a:t>hyper-synchronized impulse discharge </a:t>
            </a:r>
            <a:r>
              <a:rPr lang="en-US" altLang="en-US" sz="3200" dirty="0">
                <a:solidFill>
                  <a:srgbClr val="7D0D00"/>
                </a:solidFill>
              </a:rPr>
              <a:t>in a population of cortical excitatory neurons</a:t>
            </a:r>
          </a:p>
          <a:p>
            <a:pPr marL="741363" lvl="1" indent="-282575"/>
            <a:endParaRPr lang="en-US" altLang="en-US" sz="2000" dirty="0"/>
          </a:p>
          <a:p>
            <a:pPr marL="341313" indent="-341313">
              <a:buNone/>
            </a:pPr>
            <a:r>
              <a:rPr lang="en-US" altLang="en-US" b="1" dirty="0" smtClean="0"/>
              <a:t>Epilepsy</a:t>
            </a:r>
            <a:r>
              <a:rPr lang="en-US" altLang="en-US" b="1" dirty="0"/>
              <a:t>: </a:t>
            </a:r>
          </a:p>
          <a:p>
            <a:pPr marL="741363" lvl="1" indent="-282575" algn="just">
              <a:buFontTx/>
              <a:buChar char="•"/>
            </a:pPr>
            <a:r>
              <a:rPr lang="en-US" altLang="en-US" sz="3200" dirty="0">
                <a:solidFill>
                  <a:srgbClr val="7D0D00"/>
                </a:solidFill>
              </a:rPr>
              <a:t>A tendency toward recurrent seizures unprovoked by acute systemic or neurologic insults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19542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188639"/>
            <a:ext cx="8229600" cy="864097"/>
          </a:xfrm>
        </p:spPr>
        <p:txBody>
          <a:bodyPr rIns="132080"/>
          <a:lstStyle/>
          <a:p>
            <a:pPr indent="0" eaLnBrk="1" hangingPunct="1"/>
            <a:r>
              <a:rPr lang="en-US" altLang="en-US" dirty="0" smtClean="0">
                <a:solidFill>
                  <a:srgbClr val="002060"/>
                </a:solidFill>
              </a:rPr>
              <a:t>Na+ Channel Inhibitors </a:t>
            </a:r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95536" y="1052736"/>
            <a:ext cx="8557964" cy="5400600"/>
          </a:xfrm>
        </p:spPr>
        <p:txBody>
          <a:bodyPr rIns="132080">
            <a:noAutofit/>
          </a:bodyPr>
          <a:lstStyle/>
          <a:p>
            <a:pPr eaLnBrk="1" hangingPunct="1"/>
            <a:r>
              <a:rPr lang="en-US" altLang="en-US" sz="2800" b="1" u="sng" dirty="0" smtClean="0">
                <a:solidFill>
                  <a:srgbClr val="00B050"/>
                </a:solidFill>
              </a:rPr>
              <a:t>Phenytoin :</a:t>
            </a:r>
            <a:endParaRPr lang="en-US" altLang="en-US" sz="2800" u="sng" dirty="0" smtClean="0"/>
          </a:p>
          <a:p>
            <a:pPr marL="782638" lvl="1" eaLnBrk="1" hangingPunct="1"/>
            <a:r>
              <a:rPr lang="en-US" altLang="en-US" dirty="0" smtClean="0">
                <a:solidFill>
                  <a:srgbClr val="0070C0"/>
                </a:solidFill>
              </a:rPr>
              <a:t>Adverse Effects:</a:t>
            </a:r>
          </a:p>
          <a:p>
            <a:pPr marL="1182688" lvl="2" eaLnBrk="1" hangingPunct="1"/>
            <a:r>
              <a:rPr lang="en-US" altLang="en-US" sz="2800" dirty="0" smtClean="0"/>
              <a:t>Hirsutism &amp; coarsening of facial features</a:t>
            </a:r>
          </a:p>
          <a:p>
            <a:pPr marL="1182688" lvl="2" eaLnBrk="1" hangingPunct="1"/>
            <a:r>
              <a:rPr lang="en-US" altLang="en-US" sz="2800" dirty="0" smtClean="0"/>
              <a:t>Acne</a:t>
            </a:r>
          </a:p>
          <a:p>
            <a:pPr marL="1182688" lvl="2" eaLnBrk="1" hangingPunct="1"/>
            <a:r>
              <a:rPr lang="en-US" altLang="en-US" sz="2800" dirty="0" smtClean="0">
                <a:solidFill>
                  <a:srgbClr val="FF0000"/>
                </a:solidFill>
              </a:rPr>
              <a:t>Gingival hyperplasia (20-40%)</a:t>
            </a:r>
          </a:p>
          <a:p>
            <a:pPr lvl="3" eaLnBrk="1" hangingPunct="1"/>
            <a:r>
              <a:rPr lang="en-US" altLang="en-US" sz="2800" dirty="0" smtClean="0">
                <a:solidFill>
                  <a:srgbClr val="FF0000"/>
                </a:solidFill>
              </a:rPr>
              <a:t>Brush teeth &gt;8 times per day</a:t>
            </a:r>
          </a:p>
          <a:p>
            <a:pPr lvl="4" eaLnBrk="1" hangingPunct="1"/>
            <a:r>
              <a:rPr lang="en-US" altLang="en-US" sz="2800" dirty="0" smtClean="0">
                <a:solidFill>
                  <a:srgbClr val="FF0000"/>
                </a:solidFill>
              </a:rPr>
              <a:t>A primary reason not to prescribe for children</a:t>
            </a:r>
          </a:p>
          <a:p>
            <a:pPr marL="1182688" lvl="2" eaLnBrk="1" hangingPunct="1"/>
            <a:r>
              <a:rPr lang="en-US" altLang="en-US" sz="2800" dirty="0" smtClean="0"/>
              <a:t>Decreased serum concentrations of folic acid, thyroxine, and vitamin K with long-term use.</a:t>
            </a:r>
          </a:p>
        </p:txBody>
      </p:sp>
    </p:spTree>
    <p:extLst>
      <p:ext uri="{BB962C8B-B14F-4D97-AF65-F5344CB8AC3E}">
        <p14:creationId xmlns:p14="http://schemas.microsoft.com/office/powerpoint/2010/main" xmlns="" val="2752695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5" y="90488"/>
            <a:ext cx="8540750" cy="1509712"/>
          </a:xfrm>
        </p:spPr>
        <p:txBody>
          <a:bodyPr/>
          <a:lstStyle/>
          <a:p>
            <a:pPr indent="0" eaLnBrk="1" hangingPunct="1"/>
            <a:r>
              <a:rPr lang="en-US" altLang="en-US" sz="3200" dirty="0" smtClean="0">
                <a:solidFill>
                  <a:srgbClr val="C00000"/>
                </a:solidFill>
              </a:rPr>
              <a:t>Phenytoin Induced Gingival Hyperplasia</a:t>
            </a:r>
          </a:p>
        </p:txBody>
      </p:sp>
      <p:sp>
        <p:nvSpPr>
          <p:cNvPr id="29699" name="Text Box 6"/>
          <p:cNvSpPr txBox="1">
            <a:spLocks/>
          </p:cNvSpPr>
          <p:nvPr/>
        </p:nvSpPr>
        <p:spPr bwMode="auto">
          <a:xfrm>
            <a:off x="4927600" y="2027238"/>
            <a:ext cx="35337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000"/>
              <a:t>17 year old boy treated with 300mg/day phenytoin for 2 years (unsupervised) </a:t>
            </a:r>
          </a:p>
        </p:txBody>
      </p:sp>
      <p:sp>
        <p:nvSpPr>
          <p:cNvPr id="29700" name="Text Box 7"/>
          <p:cNvSpPr txBox="1">
            <a:spLocks/>
          </p:cNvSpPr>
          <p:nvPr/>
        </p:nvSpPr>
        <p:spPr bwMode="auto">
          <a:xfrm>
            <a:off x="5038725" y="4592638"/>
            <a:ext cx="35337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000"/>
              <a:t>Partial recovery at 3 months after discontinuation</a:t>
            </a:r>
          </a:p>
        </p:txBody>
      </p:sp>
      <p:sp>
        <p:nvSpPr>
          <p:cNvPr id="29701" name="Text Box 8"/>
          <p:cNvSpPr txBox="1">
            <a:spLocks/>
          </p:cNvSpPr>
          <p:nvPr/>
        </p:nvSpPr>
        <p:spPr bwMode="auto">
          <a:xfrm>
            <a:off x="5435600" y="6467475"/>
            <a:ext cx="3708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000"/>
              <a:t>Images in Clinical Medicine (Feb 2000) 342:325</a:t>
            </a:r>
          </a:p>
        </p:txBody>
      </p:sp>
      <p:pic>
        <p:nvPicPr>
          <p:cNvPr id="29702" name="Picture 9" descr="af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08075" y="3995738"/>
            <a:ext cx="3281363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3" name="Picture 10" descr="befo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00150" y="1581150"/>
            <a:ext cx="3092450" cy="201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121326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153988"/>
            <a:ext cx="8229600" cy="877887"/>
          </a:xfrm>
        </p:spPr>
        <p:txBody>
          <a:bodyPr rIns="132080"/>
          <a:lstStyle/>
          <a:p>
            <a:pPr indent="0" eaLnBrk="1" hangingPunct="1"/>
            <a:r>
              <a:rPr lang="en-US" altLang="en-US" dirty="0" smtClean="0">
                <a:solidFill>
                  <a:srgbClr val="002060"/>
                </a:solidFill>
              </a:rPr>
              <a:t>Na+ Channel Inhibitors </a:t>
            </a:r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79512" y="1052736"/>
            <a:ext cx="8712968" cy="5616624"/>
          </a:xfrm>
        </p:spPr>
        <p:txBody>
          <a:bodyPr rIns="132080">
            <a:normAutofit/>
          </a:bodyPr>
          <a:lstStyle/>
          <a:p>
            <a:pPr eaLnBrk="1" hangingPunct="1"/>
            <a:r>
              <a:rPr lang="en-US" altLang="en-US" b="1" u="sng" dirty="0" smtClean="0">
                <a:solidFill>
                  <a:srgbClr val="7030A0"/>
                </a:solidFill>
              </a:rPr>
              <a:t>Carbamazepine :</a:t>
            </a:r>
          </a:p>
          <a:p>
            <a:pPr eaLnBrk="1" hangingPunct="1"/>
            <a:endParaRPr lang="en-US" altLang="en-US" u="sng" dirty="0" smtClean="0"/>
          </a:p>
          <a:p>
            <a:pPr eaLnBrk="1" hangingPunct="1"/>
            <a:endParaRPr lang="en-US" altLang="en-US" u="sng" dirty="0" smtClean="0"/>
          </a:p>
          <a:p>
            <a:pPr marL="782638" lvl="1" eaLnBrk="1" hangingPunct="1"/>
            <a:r>
              <a:rPr lang="en-US" altLang="en-US" dirty="0" smtClean="0">
                <a:solidFill>
                  <a:srgbClr val="00B050"/>
                </a:solidFill>
              </a:rPr>
              <a:t>Indications: </a:t>
            </a:r>
          </a:p>
          <a:p>
            <a:pPr marL="1182688" lvl="2" eaLnBrk="1" hangingPunct="1"/>
            <a:r>
              <a:rPr lang="en-US" altLang="en-US" b="1" dirty="0" smtClean="0"/>
              <a:t>First choice for complex partial and generalized tonic-</a:t>
            </a:r>
            <a:r>
              <a:rPr lang="en-US" altLang="en-US" b="1" dirty="0" err="1" smtClean="0"/>
              <a:t>clonic</a:t>
            </a:r>
            <a:r>
              <a:rPr lang="en-US" altLang="en-US" b="1" dirty="0" smtClean="0"/>
              <a:t> seizures.</a:t>
            </a:r>
          </a:p>
          <a:p>
            <a:pPr marL="782638" lvl="1" eaLnBrk="1" hangingPunct="1"/>
            <a:r>
              <a:rPr lang="en-US" altLang="en-US" dirty="0" smtClean="0">
                <a:solidFill>
                  <a:srgbClr val="00B050"/>
                </a:solidFill>
              </a:rPr>
              <a:t>Contraindications:</a:t>
            </a:r>
          </a:p>
          <a:p>
            <a:pPr marL="1182688" lvl="2" eaLnBrk="1" hangingPunct="1"/>
            <a:r>
              <a:rPr lang="en-US" altLang="en-US" b="1" dirty="0" smtClean="0"/>
              <a:t>May exacerbate absence or myoclonic seizures.</a:t>
            </a:r>
          </a:p>
          <a:p>
            <a:pPr marL="1182688" lvl="2" eaLnBrk="1" hangingPunct="1"/>
            <a:r>
              <a:rPr lang="en-US" altLang="en-US" b="1" dirty="0" smtClean="0"/>
              <a:t>Blood disorders</a:t>
            </a:r>
          </a:p>
          <a:p>
            <a:pPr marL="1182688" lvl="2" eaLnBrk="1" hangingPunct="1"/>
            <a:r>
              <a:rPr lang="en-US" altLang="en-US" b="1" dirty="0" smtClean="0"/>
              <a:t>Liver disorders</a:t>
            </a:r>
          </a:p>
        </p:txBody>
      </p:sp>
      <p:pic>
        <p:nvPicPr>
          <p:cNvPr id="3072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772816"/>
            <a:ext cx="2489200" cy="128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807876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/>
            <a:r>
              <a:rPr lang="en-US" altLang="en-US" dirty="0" smtClean="0">
                <a:solidFill>
                  <a:srgbClr val="002060"/>
                </a:solidFill>
              </a:rPr>
              <a:t>Na+ Channel Inhibitors </a:t>
            </a:r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95536" y="1422400"/>
            <a:ext cx="8596064" cy="5102944"/>
          </a:xfrm>
        </p:spPr>
        <p:txBody>
          <a:bodyPr rIns="132080"/>
          <a:lstStyle/>
          <a:p>
            <a:pPr eaLnBrk="1" hangingPunct="1"/>
            <a:r>
              <a:rPr lang="en-US" altLang="en-US" b="1" u="sng" dirty="0" smtClean="0">
                <a:solidFill>
                  <a:srgbClr val="7030A0"/>
                </a:solidFill>
              </a:rPr>
              <a:t>Carbamazepine :</a:t>
            </a:r>
          </a:p>
          <a:p>
            <a:pPr eaLnBrk="1" hangingPunct="1"/>
            <a:endParaRPr lang="en-US" altLang="en-US" u="sng" dirty="0" smtClean="0"/>
          </a:p>
          <a:p>
            <a:pPr marL="782638" lvl="1" eaLnBrk="1" hangingPunct="1"/>
            <a:r>
              <a:rPr lang="en-US" altLang="en-US" dirty="0" smtClean="0">
                <a:solidFill>
                  <a:srgbClr val="00B050"/>
                </a:solidFill>
              </a:rPr>
              <a:t>Drug Interactions:</a:t>
            </a:r>
          </a:p>
          <a:p>
            <a:pPr marL="1182688" lvl="2" eaLnBrk="1" hangingPunct="1"/>
            <a:r>
              <a:rPr lang="en-US" altLang="en-US" b="1" dirty="0" smtClean="0"/>
              <a:t>CBZ metabolism is affected by many drugs, and CBZ affects the metabolism of many drugs.</a:t>
            </a:r>
          </a:p>
          <a:p>
            <a:pPr marL="782638" lvl="1" eaLnBrk="1" hangingPunct="1"/>
            <a:r>
              <a:rPr lang="en-US" altLang="en-US" dirty="0" smtClean="0">
                <a:solidFill>
                  <a:srgbClr val="00B050"/>
                </a:solidFill>
              </a:rPr>
              <a:t>Adverse Effects: </a:t>
            </a:r>
          </a:p>
          <a:p>
            <a:pPr marL="1182688" lvl="2" eaLnBrk="1" hangingPunct="1"/>
            <a:r>
              <a:rPr lang="en-US" altLang="en-US" dirty="0" smtClean="0"/>
              <a:t> </a:t>
            </a:r>
            <a:r>
              <a:rPr lang="en-US" altLang="en-US" b="1" dirty="0" smtClean="0"/>
              <a:t>Mild leukopenia or hyponatremia</a:t>
            </a:r>
          </a:p>
          <a:p>
            <a:pPr marL="1182688" lvl="2" eaLnBrk="1" hangingPunct="1"/>
            <a:r>
              <a:rPr lang="en-US" altLang="en-US" b="1" dirty="0" smtClean="0"/>
              <a:t>Circulating concentrations of thyroid hormones may be depressed; TSH remains normal.</a:t>
            </a:r>
          </a:p>
        </p:txBody>
      </p:sp>
    </p:spTree>
    <p:extLst>
      <p:ext uri="{BB962C8B-B14F-4D97-AF65-F5344CB8AC3E}">
        <p14:creationId xmlns:p14="http://schemas.microsoft.com/office/powerpoint/2010/main" xmlns="" val="2234227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509713"/>
          </a:xfrm>
        </p:spPr>
        <p:txBody>
          <a:bodyPr rIns="132080"/>
          <a:lstStyle/>
          <a:p>
            <a:pPr indent="0" eaLnBrk="1" hangingPunct="1"/>
            <a:r>
              <a:rPr lang="en-US" altLang="en-US" dirty="0" smtClean="0">
                <a:solidFill>
                  <a:srgbClr val="002060"/>
                </a:solidFill>
              </a:rPr>
              <a:t>Na+ Channel Inhibitors</a:t>
            </a:r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rIns="132080"/>
          <a:lstStyle/>
          <a:p>
            <a:pPr eaLnBrk="1" hangingPunct="1"/>
            <a:r>
              <a:rPr lang="en-US" altLang="en-US" b="1" u="sng" dirty="0" smtClean="0">
                <a:solidFill>
                  <a:srgbClr val="0070C0"/>
                </a:solidFill>
              </a:rPr>
              <a:t>Oxcarbazepine :</a:t>
            </a:r>
          </a:p>
          <a:p>
            <a:pPr marL="782638" lvl="1" eaLnBrk="1" hangingPunct="1"/>
            <a:r>
              <a:rPr lang="en-US" altLang="en-US" b="1" dirty="0" smtClean="0"/>
              <a:t>FDA approved in 2000 for partial seizures</a:t>
            </a:r>
          </a:p>
          <a:p>
            <a:pPr marL="1182688" lvl="2" eaLnBrk="1" hangingPunct="1"/>
            <a:r>
              <a:rPr lang="en-US" altLang="en-US" b="1" dirty="0" smtClean="0"/>
              <a:t>Complex partial seizures</a:t>
            </a:r>
          </a:p>
          <a:p>
            <a:pPr marL="1182688" lvl="2" eaLnBrk="1" hangingPunct="1"/>
            <a:r>
              <a:rPr lang="en-US" altLang="en-US" b="1" dirty="0" smtClean="0"/>
              <a:t>Primary &amp; secondarily generalized tonic-</a:t>
            </a:r>
            <a:r>
              <a:rPr lang="en-US" altLang="en-US" b="1" dirty="0" err="1" smtClean="0"/>
              <a:t>clonic</a:t>
            </a:r>
            <a:r>
              <a:rPr lang="en-US" altLang="en-US" b="1" dirty="0" smtClean="0"/>
              <a:t> seizures</a:t>
            </a:r>
          </a:p>
          <a:p>
            <a:pPr marL="1182688" lvl="2" eaLnBrk="1" hangingPunct="1"/>
            <a:r>
              <a:rPr lang="en-US" altLang="en-US" b="1" dirty="0" smtClean="0"/>
              <a:t>No effect on absence or myoclonic seizures</a:t>
            </a:r>
          </a:p>
          <a:p>
            <a:pPr marL="1182688" lvl="2" eaLnBrk="1" hangingPunct="1"/>
            <a:endParaRPr lang="en-US" altLang="en-US" dirty="0" smtClean="0"/>
          </a:p>
          <a:p>
            <a:pPr marL="782638" lvl="1" eaLnBrk="1" hangingPunct="1"/>
            <a:r>
              <a:rPr lang="en-US" altLang="en-US" b="1" dirty="0" smtClean="0"/>
              <a:t>Fewer adverse effects than CBZ, phenytoin</a:t>
            </a:r>
          </a:p>
          <a:p>
            <a:pPr marL="782638" lvl="1"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3285731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332656"/>
            <a:ext cx="8229600" cy="720080"/>
          </a:xfrm>
        </p:spPr>
        <p:txBody>
          <a:bodyPr rIns="132080"/>
          <a:lstStyle/>
          <a:p>
            <a:pPr indent="0" eaLnBrk="1" hangingPunct="1"/>
            <a:r>
              <a:rPr lang="en-US" altLang="en-US" dirty="0" smtClean="0">
                <a:solidFill>
                  <a:srgbClr val="002060"/>
                </a:solidFill>
              </a:rPr>
              <a:t>Na+ Channel Inhibitors</a:t>
            </a: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95536" y="1117600"/>
            <a:ext cx="8496944" cy="5479752"/>
          </a:xfrm>
        </p:spPr>
        <p:txBody>
          <a:bodyPr rIns="132080">
            <a:normAutofit lnSpcReduction="10000"/>
          </a:bodyPr>
          <a:lstStyle/>
          <a:p>
            <a:pPr eaLnBrk="1" hangingPunct="1"/>
            <a:r>
              <a:rPr lang="en-US" altLang="en-US" b="1" u="sng" dirty="0" err="1" smtClean="0">
                <a:solidFill>
                  <a:srgbClr val="0070C0"/>
                </a:solidFill>
              </a:rPr>
              <a:t>Valproic</a:t>
            </a:r>
            <a:r>
              <a:rPr lang="en-US" altLang="en-US" b="1" u="sng" dirty="0" smtClean="0">
                <a:solidFill>
                  <a:srgbClr val="0070C0"/>
                </a:solidFill>
              </a:rPr>
              <a:t> Acid :</a:t>
            </a:r>
            <a:endParaRPr lang="en-US" altLang="en-US" u="sng" dirty="0" smtClean="0"/>
          </a:p>
          <a:p>
            <a:pPr marL="782638" lvl="1" eaLnBrk="1" hangingPunct="1"/>
            <a:r>
              <a:rPr lang="en-US" altLang="en-US" dirty="0" smtClean="0">
                <a:solidFill>
                  <a:srgbClr val="FF0000"/>
                </a:solidFill>
              </a:rPr>
              <a:t>Mechanisms of Action:</a:t>
            </a:r>
          </a:p>
          <a:p>
            <a:pPr marL="1182688" lvl="2" eaLnBrk="1" hangingPunct="1"/>
            <a:r>
              <a:rPr lang="en-US" altLang="en-US" b="1" dirty="0" smtClean="0"/>
              <a:t>1) Some inhibition of T-type Ca2+ channels.</a:t>
            </a:r>
          </a:p>
          <a:p>
            <a:pPr marL="1182688" lvl="2" eaLnBrk="1" hangingPunct="1"/>
            <a:r>
              <a:rPr lang="en-US" altLang="en-US" b="1" dirty="0" smtClean="0"/>
              <a:t>2) Increases GABA production and decreases GABA metabolism</a:t>
            </a:r>
            <a:r>
              <a:rPr lang="en-US" altLang="en-US" dirty="0" smtClean="0"/>
              <a:t>. </a:t>
            </a:r>
          </a:p>
          <a:p>
            <a:pPr marL="782638" lvl="1" eaLnBrk="1" hangingPunct="1"/>
            <a:r>
              <a:rPr lang="en-US" altLang="en-US" dirty="0" smtClean="0">
                <a:solidFill>
                  <a:srgbClr val="FF0000"/>
                </a:solidFill>
              </a:rPr>
              <a:t>Indications:</a:t>
            </a:r>
          </a:p>
          <a:p>
            <a:pPr marL="1182688" lvl="2" eaLnBrk="1" hangingPunct="1"/>
            <a:r>
              <a:rPr lang="en-US" altLang="en-US" b="1" dirty="0" smtClean="0"/>
              <a:t>Simple or complex partial, &amp; primary generalized tonic-</a:t>
            </a:r>
            <a:r>
              <a:rPr lang="en-US" altLang="en-US" b="1" dirty="0" err="1" smtClean="0"/>
              <a:t>clonic</a:t>
            </a:r>
            <a:endParaRPr lang="en-US" altLang="en-US" b="1" dirty="0" smtClean="0"/>
          </a:p>
          <a:p>
            <a:pPr marL="1182688" lvl="2" eaLnBrk="1" hangingPunct="1"/>
            <a:r>
              <a:rPr lang="en-US" altLang="en-US" b="1" dirty="0" smtClean="0"/>
              <a:t>Also used for absence, myoclonic, and atonic seizures.</a:t>
            </a:r>
          </a:p>
          <a:p>
            <a:pPr marL="1182688" lvl="2" eaLnBrk="1" hangingPunct="1"/>
            <a:r>
              <a:rPr lang="en-US" altLang="en-US" b="1" dirty="0" smtClean="0"/>
              <a:t>Highly effective for photosensitive epilepsy and juvenile myoclonic epilepsy. </a:t>
            </a:r>
          </a:p>
          <a:p>
            <a:pPr marL="782638" lvl="1" eaLnBrk="1" hangingPunct="1"/>
            <a:r>
              <a:rPr lang="en-US" altLang="en-US" dirty="0" smtClean="0">
                <a:solidFill>
                  <a:srgbClr val="FF0000"/>
                </a:solidFill>
              </a:rPr>
              <a:t>Contraindications: </a:t>
            </a:r>
          </a:p>
          <a:p>
            <a:pPr marL="1182688" lvl="2" eaLnBrk="1" hangingPunct="1"/>
            <a:r>
              <a:rPr lang="en-US" altLang="en-US" b="1" dirty="0" smtClean="0"/>
              <a:t>Liver disease</a:t>
            </a:r>
          </a:p>
        </p:txBody>
      </p:sp>
      <p:pic>
        <p:nvPicPr>
          <p:cNvPr id="3379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72200" y="5372100"/>
            <a:ext cx="2540000" cy="99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104876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/>
            <a:r>
              <a:rPr lang="en-US" altLang="en-US" dirty="0" smtClean="0">
                <a:solidFill>
                  <a:srgbClr val="002060"/>
                </a:solidFill>
              </a:rPr>
              <a:t>Na+ Channel Inhibitors</a:t>
            </a:r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4800" y="1268760"/>
            <a:ext cx="8587680" cy="5256584"/>
          </a:xfrm>
        </p:spPr>
        <p:txBody>
          <a:bodyPr rIns="132080"/>
          <a:lstStyle/>
          <a:p>
            <a:pPr eaLnBrk="1" hangingPunct="1"/>
            <a:r>
              <a:rPr lang="en-US" altLang="en-US" sz="2800" b="1" u="sng" dirty="0" err="1" smtClean="0">
                <a:solidFill>
                  <a:srgbClr val="0070C0"/>
                </a:solidFill>
              </a:rPr>
              <a:t>Valproic</a:t>
            </a:r>
            <a:r>
              <a:rPr lang="en-US" altLang="en-US" sz="2800" b="1" u="sng" dirty="0" smtClean="0">
                <a:solidFill>
                  <a:srgbClr val="0070C0"/>
                </a:solidFill>
              </a:rPr>
              <a:t> Acid :</a:t>
            </a:r>
            <a:endParaRPr lang="en-US" altLang="en-US" u="sng" dirty="0" smtClean="0">
              <a:solidFill>
                <a:srgbClr val="0070C0"/>
              </a:solidFill>
            </a:endParaRPr>
          </a:p>
          <a:p>
            <a:pPr marL="782638" lvl="1" eaLnBrk="1" hangingPunct="1"/>
            <a:r>
              <a:rPr lang="en-US" altLang="en-US" sz="3200" u="sng" dirty="0" smtClean="0">
                <a:solidFill>
                  <a:srgbClr val="FF0000"/>
                </a:solidFill>
              </a:rPr>
              <a:t>Drug Interactions: </a:t>
            </a:r>
          </a:p>
          <a:p>
            <a:pPr marL="1182688" lvl="2" eaLnBrk="1" hangingPunct="1"/>
            <a:r>
              <a:rPr lang="en-US" altLang="en-US" sz="3200" b="1" dirty="0" smtClean="0"/>
              <a:t>Affects metabolism of many drugs through liver enzyme inhibition</a:t>
            </a:r>
          </a:p>
          <a:p>
            <a:pPr marL="1639888" lvl="3" eaLnBrk="1" hangingPunct="1"/>
            <a:r>
              <a:rPr lang="en-US" altLang="en-US" sz="3200" b="1" dirty="0" smtClean="0"/>
              <a:t>Phenobarbital</a:t>
            </a:r>
          </a:p>
          <a:p>
            <a:pPr marL="2097088" lvl="4" eaLnBrk="1" hangingPunct="1"/>
            <a:r>
              <a:rPr lang="en-US" altLang="en-US" sz="3200" b="1" dirty="0" smtClean="0"/>
              <a:t>“Drunkenness”</a:t>
            </a:r>
          </a:p>
          <a:p>
            <a:pPr marL="1639888" lvl="3" eaLnBrk="1" hangingPunct="1"/>
            <a:r>
              <a:rPr lang="en-US" altLang="en-US" sz="3200" b="1" dirty="0" err="1" smtClean="0"/>
              <a:t>Clorazepam</a:t>
            </a:r>
            <a:endParaRPr lang="en-US" altLang="en-US" sz="3200" b="1" dirty="0" smtClean="0"/>
          </a:p>
          <a:p>
            <a:pPr marL="2097088" lvl="4" eaLnBrk="1" hangingPunct="1"/>
            <a:r>
              <a:rPr lang="en-US" altLang="en-US" sz="3200" b="1" dirty="0" smtClean="0"/>
              <a:t>Prolonged absence seizures</a:t>
            </a:r>
          </a:p>
        </p:txBody>
      </p:sp>
    </p:spTree>
    <p:extLst>
      <p:ext uri="{BB962C8B-B14F-4D97-AF65-F5344CB8AC3E}">
        <p14:creationId xmlns:p14="http://schemas.microsoft.com/office/powerpoint/2010/main" xmlns="" val="105349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/>
            <a:r>
              <a:rPr lang="en-US" altLang="en-US" dirty="0" smtClean="0">
                <a:solidFill>
                  <a:srgbClr val="002060"/>
                </a:solidFill>
              </a:rPr>
              <a:t>Na+ Channel Inhibitors</a:t>
            </a:r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4800" y="1554162"/>
            <a:ext cx="8515672" cy="5043190"/>
          </a:xfrm>
        </p:spPr>
        <p:txBody>
          <a:bodyPr rIns="132080"/>
          <a:lstStyle/>
          <a:p>
            <a:pPr eaLnBrk="1" hangingPunct="1"/>
            <a:r>
              <a:rPr lang="en-US" altLang="en-US" sz="2800" b="1" u="sng" dirty="0" err="1" smtClean="0">
                <a:solidFill>
                  <a:srgbClr val="0070C0"/>
                </a:solidFill>
              </a:rPr>
              <a:t>Valproic</a:t>
            </a:r>
            <a:r>
              <a:rPr lang="en-US" altLang="en-US" sz="2800" b="1" u="sng" dirty="0" smtClean="0">
                <a:solidFill>
                  <a:srgbClr val="0070C0"/>
                </a:solidFill>
              </a:rPr>
              <a:t> Acid :</a:t>
            </a:r>
            <a:endParaRPr lang="en-US" altLang="en-US" u="sng" dirty="0" smtClean="0"/>
          </a:p>
          <a:p>
            <a:pPr marL="782638" lvl="1" eaLnBrk="1" hangingPunct="1"/>
            <a:r>
              <a:rPr lang="en-US" altLang="en-US" dirty="0" smtClean="0">
                <a:solidFill>
                  <a:srgbClr val="FF0000"/>
                </a:solidFill>
              </a:rPr>
              <a:t>Adverse Effects: </a:t>
            </a:r>
          </a:p>
          <a:p>
            <a:pPr marL="1182688" lvl="2" eaLnBrk="1" hangingPunct="1"/>
            <a:r>
              <a:rPr lang="en-US" altLang="en-US" sz="2800" b="1" dirty="0" smtClean="0"/>
              <a:t>Weight gain (30-50%)</a:t>
            </a:r>
          </a:p>
          <a:p>
            <a:pPr marL="1182688" lvl="2" eaLnBrk="1" hangingPunct="1"/>
            <a:r>
              <a:rPr lang="en-US" altLang="en-US" sz="2800" b="1" dirty="0" smtClean="0"/>
              <a:t>Dose-related tremor</a:t>
            </a:r>
          </a:p>
          <a:p>
            <a:pPr marL="1182688" lvl="2" eaLnBrk="1" hangingPunct="1"/>
            <a:r>
              <a:rPr lang="en-US" altLang="en-US" sz="2800" b="1" dirty="0" smtClean="0"/>
              <a:t>Transient hair loss </a:t>
            </a:r>
          </a:p>
          <a:p>
            <a:pPr marL="1182688" lvl="2" eaLnBrk="1" hangingPunct="1"/>
            <a:r>
              <a:rPr lang="en-US" altLang="en-US" sz="2800" b="1" dirty="0" smtClean="0"/>
              <a:t>Polycystic ovary syndrome and menstrual disturbances </a:t>
            </a:r>
          </a:p>
          <a:p>
            <a:pPr marL="1182688" lvl="2" eaLnBrk="1" hangingPunct="1"/>
            <a:r>
              <a:rPr lang="en-US" altLang="en-US" sz="2800" b="1" dirty="0" smtClean="0"/>
              <a:t>Bone loss</a:t>
            </a:r>
          </a:p>
          <a:p>
            <a:pPr marL="1182688" lvl="2" eaLnBrk="1" hangingPunct="1"/>
            <a:r>
              <a:rPr lang="en-US" altLang="en-US" sz="2800" b="1" dirty="0" smtClean="0"/>
              <a:t>Ankle swelling</a:t>
            </a:r>
          </a:p>
        </p:txBody>
      </p:sp>
    </p:spTree>
    <p:extLst>
      <p:ext uri="{BB962C8B-B14F-4D97-AF65-F5344CB8AC3E}">
        <p14:creationId xmlns:p14="http://schemas.microsoft.com/office/powerpoint/2010/main" xmlns="" val="1235986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/>
            <a:r>
              <a:rPr lang="en-US" altLang="en-US" dirty="0" smtClean="0"/>
              <a:t>Na+ Channel Inhibitors</a:t>
            </a:r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4800" y="1268760"/>
            <a:ext cx="8686800" cy="5256584"/>
          </a:xfrm>
        </p:spPr>
        <p:txBody>
          <a:bodyPr rIns="132080">
            <a:normAutofit lnSpcReduction="10000"/>
          </a:bodyPr>
          <a:lstStyle/>
          <a:p>
            <a:pPr eaLnBrk="1" hangingPunct="1"/>
            <a:r>
              <a:rPr lang="en-US" altLang="en-US" b="1" u="sng" dirty="0" smtClean="0">
                <a:solidFill>
                  <a:srgbClr val="05A77D"/>
                </a:solidFill>
              </a:rPr>
              <a:t>Lamotrigine :</a:t>
            </a:r>
          </a:p>
          <a:p>
            <a:pPr eaLnBrk="1" hangingPunct="1"/>
            <a:endParaRPr lang="en-US" altLang="en-US" u="sng" dirty="0" smtClean="0"/>
          </a:p>
          <a:p>
            <a:pPr marL="782638" lvl="1" eaLnBrk="1" hangingPunct="1"/>
            <a:r>
              <a:rPr lang="en-US" altLang="en-US" dirty="0" smtClean="0">
                <a:solidFill>
                  <a:srgbClr val="C00000"/>
                </a:solidFill>
              </a:rPr>
              <a:t>Mechanism of Action: </a:t>
            </a:r>
          </a:p>
          <a:p>
            <a:pPr marL="1182688" lvl="2" eaLnBrk="1" hangingPunct="1"/>
            <a:r>
              <a:rPr lang="en-US" altLang="en-US" b="1" dirty="0" smtClean="0"/>
              <a:t>May inhibit synaptic release of glutamate.</a:t>
            </a:r>
          </a:p>
          <a:p>
            <a:pPr marL="782638" lvl="1" eaLnBrk="1" hangingPunct="1"/>
            <a:r>
              <a:rPr lang="en-US" altLang="en-US" dirty="0" smtClean="0">
                <a:solidFill>
                  <a:srgbClr val="C00000"/>
                </a:solidFill>
              </a:rPr>
              <a:t>Indications: </a:t>
            </a:r>
          </a:p>
          <a:p>
            <a:pPr marL="1182688" lvl="2" eaLnBrk="1" hangingPunct="1"/>
            <a:r>
              <a:rPr lang="en-US" altLang="en-US" b="1" dirty="0" smtClean="0"/>
              <a:t>Adjunct therapy (ages 2 &amp; up):</a:t>
            </a:r>
          </a:p>
          <a:p>
            <a:pPr marL="1639888" lvl="3" eaLnBrk="1" hangingPunct="1"/>
            <a:r>
              <a:rPr lang="en-US" altLang="en-US" b="1" dirty="0" smtClean="0"/>
              <a:t>Simple &amp; complex partial seizures</a:t>
            </a:r>
          </a:p>
          <a:p>
            <a:pPr marL="1639888" lvl="3" eaLnBrk="1" hangingPunct="1"/>
            <a:r>
              <a:rPr lang="en-US" altLang="en-US" b="1" dirty="0" smtClean="0"/>
              <a:t>Generalized seizures of Lennox-</a:t>
            </a:r>
            <a:r>
              <a:rPr lang="en-US" altLang="en-US" b="1" dirty="0" err="1" smtClean="0"/>
              <a:t>Gastaut</a:t>
            </a:r>
            <a:r>
              <a:rPr lang="en-US" altLang="en-US" b="1" dirty="0" smtClean="0"/>
              <a:t> Syndrome </a:t>
            </a:r>
          </a:p>
          <a:p>
            <a:pPr marL="1182688" lvl="2" eaLnBrk="1" hangingPunct="1"/>
            <a:r>
              <a:rPr lang="en-US" altLang="en-US" b="1" dirty="0" smtClean="0"/>
              <a:t>Monotherapy (adults): </a:t>
            </a:r>
          </a:p>
          <a:p>
            <a:pPr marL="1639888" lvl="3" eaLnBrk="1" hangingPunct="1"/>
            <a:r>
              <a:rPr lang="en-US" altLang="en-US" b="1" dirty="0" smtClean="0"/>
              <a:t>Simple &amp; complex partial seizures</a:t>
            </a:r>
          </a:p>
          <a:p>
            <a:pPr marL="782638" lvl="1" eaLnBrk="1" hangingPunct="1"/>
            <a:r>
              <a:rPr lang="en-US" altLang="en-US" dirty="0" smtClean="0">
                <a:solidFill>
                  <a:srgbClr val="C00000"/>
                </a:solidFill>
              </a:rPr>
              <a:t>Contraindications: </a:t>
            </a:r>
          </a:p>
          <a:p>
            <a:pPr marL="1182688" lvl="2" eaLnBrk="1" hangingPunct="1"/>
            <a:r>
              <a:rPr lang="en-US" altLang="en-US" b="1" dirty="0" smtClean="0"/>
              <a:t>May make myoclonic seizures worse.   </a:t>
            </a:r>
            <a:r>
              <a:rPr lang="en-US" altLang="en-US" dirty="0" smtClean="0"/>
              <a:t> </a:t>
            </a:r>
          </a:p>
        </p:txBody>
      </p:sp>
      <p:pic>
        <p:nvPicPr>
          <p:cNvPr id="3686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96100" y="1371600"/>
            <a:ext cx="1841500" cy="152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911530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/>
            <a:r>
              <a:rPr lang="en-US" altLang="en-US" dirty="0" smtClean="0">
                <a:solidFill>
                  <a:srgbClr val="002060"/>
                </a:solidFill>
              </a:rPr>
              <a:t>Na+ Channel Inhibitors</a:t>
            </a:r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rIns="132080"/>
          <a:lstStyle/>
          <a:p>
            <a:pPr eaLnBrk="1" hangingPunct="1"/>
            <a:r>
              <a:rPr lang="en-US" altLang="en-US" b="1" u="sng" dirty="0" smtClean="0">
                <a:solidFill>
                  <a:srgbClr val="05A77D"/>
                </a:solidFill>
              </a:rPr>
              <a:t>Lamotrigine :</a:t>
            </a:r>
          </a:p>
          <a:p>
            <a:pPr eaLnBrk="1" hangingPunct="1"/>
            <a:endParaRPr lang="en-US" altLang="en-US" u="sng" dirty="0" smtClean="0"/>
          </a:p>
          <a:p>
            <a:pPr marL="782638" lvl="1" eaLnBrk="1" hangingPunct="1"/>
            <a:r>
              <a:rPr lang="en-US" altLang="en-US" dirty="0" smtClean="0">
                <a:solidFill>
                  <a:srgbClr val="C00000"/>
                </a:solidFill>
              </a:rPr>
              <a:t>Adverse Effects: </a:t>
            </a:r>
          </a:p>
          <a:p>
            <a:pPr marL="1182688" lvl="2" eaLnBrk="1" hangingPunct="1"/>
            <a:r>
              <a:rPr lang="en-US" altLang="en-US" sz="2800" b="1" dirty="0" smtClean="0"/>
              <a:t>Rash (10%)</a:t>
            </a:r>
          </a:p>
          <a:p>
            <a:pPr marL="1639888" lvl="3" eaLnBrk="1" hangingPunct="1"/>
            <a:r>
              <a:rPr lang="en-US" altLang="en-US" sz="2800" b="1" dirty="0" smtClean="0"/>
              <a:t>Rare progression to serious systemic illness </a:t>
            </a:r>
          </a:p>
          <a:p>
            <a:pPr marL="1182688" lvl="2" eaLnBrk="1" hangingPunct="1"/>
            <a:r>
              <a:rPr lang="en-US" altLang="en-US" sz="2800" b="1" dirty="0" smtClean="0"/>
              <a:t>Increased alertness</a:t>
            </a:r>
          </a:p>
        </p:txBody>
      </p:sp>
    </p:spTree>
    <p:extLst>
      <p:ext uri="{BB962C8B-B14F-4D97-AF65-F5344CB8AC3E}">
        <p14:creationId xmlns:p14="http://schemas.microsoft.com/office/powerpoint/2010/main" xmlns="" val="3022293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EPILEPSY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40768"/>
            <a:ext cx="8686800" cy="5256584"/>
          </a:xfrm>
        </p:spPr>
        <p:txBody>
          <a:bodyPr/>
          <a:lstStyle/>
          <a:p>
            <a:r>
              <a:rPr lang="en-US" altLang="en-US" b="1" dirty="0"/>
              <a:t>Causes:</a:t>
            </a:r>
          </a:p>
          <a:p>
            <a:pPr marL="782638" lvl="1"/>
            <a:r>
              <a:rPr lang="en-US" altLang="en-US" dirty="0">
                <a:solidFill>
                  <a:srgbClr val="002060"/>
                </a:solidFill>
              </a:rPr>
              <a:t>Genetic (autosomal dominant genes)</a:t>
            </a:r>
          </a:p>
          <a:p>
            <a:pPr marL="782638" lvl="1"/>
            <a:r>
              <a:rPr lang="en-US" altLang="en-US" dirty="0">
                <a:solidFill>
                  <a:srgbClr val="002060"/>
                </a:solidFill>
              </a:rPr>
              <a:t>Congenital defects</a:t>
            </a:r>
          </a:p>
          <a:p>
            <a:pPr marL="782638" lvl="1"/>
            <a:r>
              <a:rPr lang="en-US" altLang="en-US" dirty="0">
                <a:solidFill>
                  <a:srgbClr val="002060"/>
                </a:solidFill>
              </a:rPr>
              <a:t>Severe head trauma</a:t>
            </a:r>
          </a:p>
          <a:p>
            <a:pPr marL="782638" lvl="1"/>
            <a:r>
              <a:rPr lang="en-US" altLang="en-US" dirty="0">
                <a:solidFill>
                  <a:srgbClr val="002060"/>
                </a:solidFill>
              </a:rPr>
              <a:t>Ischemic injury, tumor</a:t>
            </a:r>
          </a:p>
          <a:p>
            <a:pPr marL="782638" lvl="1"/>
            <a:r>
              <a:rPr lang="en-US" altLang="en-US" dirty="0">
                <a:solidFill>
                  <a:srgbClr val="002060"/>
                </a:solidFill>
              </a:rPr>
              <a:t>Drug abuse</a:t>
            </a:r>
          </a:p>
          <a:p>
            <a:pPr marL="782638" lvl="1"/>
            <a:r>
              <a:rPr lang="en-US" altLang="en-US" i="1" dirty="0">
                <a:solidFill>
                  <a:srgbClr val="002060"/>
                </a:solidFill>
              </a:rPr>
              <a:t>Unknown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492897"/>
            <a:ext cx="4699000" cy="3744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25555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/>
            <a:r>
              <a:rPr lang="en-US" altLang="en-US" dirty="0" smtClean="0">
                <a:solidFill>
                  <a:srgbClr val="002060"/>
                </a:solidFill>
              </a:rPr>
              <a:t>Na+ Channel Inhibitors</a:t>
            </a:r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31800" y="1249363"/>
            <a:ext cx="8460680" cy="5257800"/>
          </a:xfrm>
        </p:spPr>
        <p:txBody>
          <a:bodyPr rIns="132080">
            <a:normAutofit fontScale="92500" lnSpcReduction="10000"/>
          </a:bodyPr>
          <a:lstStyle/>
          <a:p>
            <a:pPr eaLnBrk="1" hangingPunct="1"/>
            <a:r>
              <a:rPr lang="en-US" altLang="en-US" b="1" u="sng" dirty="0" err="1" smtClean="0">
                <a:solidFill>
                  <a:srgbClr val="FFC000"/>
                </a:solidFill>
              </a:rPr>
              <a:t>Topiramate</a:t>
            </a:r>
            <a:r>
              <a:rPr lang="en-US" altLang="en-US" b="1" u="sng" dirty="0" smtClean="0">
                <a:solidFill>
                  <a:srgbClr val="FFC000"/>
                </a:solidFill>
              </a:rPr>
              <a:t> :</a:t>
            </a:r>
          </a:p>
          <a:p>
            <a:pPr eaLnBrk="1" hangingPunct="1"/>
            <a:endParaRPr lang="en-US" altLang="en-US" u="sng" dirty="0" smtClean="0"/>
          </a:p>
          <a:p>
            <a:pPr marL="782638" lvl="1" eaLnBrk="1" hangingPunct="1"/>
            <a:r>
              <a:rPr lang="en-US" altLang="en-US" dirty="0" smtClean="0">
                <a:solidFill>
                  <a:srgbClr val="05A77D"/>
                </a:solidFill>
              </a:rPr>
              <a:t>Mechanism of Action: </a:t>
            </a:r>
          </a:p>
          <a:p>
            <a:pPr marL="1182688" lvl="2" eaLnBrk="1" hangingPunct="1"/>
            <a:r>
              <a:rPr lang="en-US" altLang="en-US" b="1" dirty="0" smtClean="0"/>
              <a:t>Enhances post-synaptic GABA</a:t>
            </a:r>
            <a:r>
              <a:rPr lang="en-US" altLang="en-US" sz="1300" b="1" dirty="0" smtClean="0"/>
              <a:t>A</a:t>
            </a:r>
            <a:r>
              <a:rPr lang="en-US" altLang="en-US" b="1" dirty="0" smtClean="0"/>
              <a:t> receptor currents.</a:t>
            </a:r>
          </a:p>
          <a:p>
            <a:pPr marL="1182688" lvl="2" eaLnBrk="1" hangingPunct="1"/>
            <a:r>
              <a:rPr lang="en-US" altLang="en-US" b="1" dirty="0" err="1" smtClean="0"/>
              <a:t>Kainate</a:t>
            </a:r>
            <a:r>
              <a:rPr lang="en-US" altLang="en-US" b="1" dirty="0" smtClean="0"/>
              <a:t> receptor antagonist (blocks a certain type of glutamate channel)</a:t>
            </a:r>
          </a:p>
          <a:p>
            <a:pPr marL="782638" lvl="1" eaLnBrk="1" hangingPunct="1"/>
            <a:r>
              <a:rPr lang="en-US" altLang="en-US" dirty="0" smtClean="0">
                <a:solidFill>
                  <a:srgbClr val="05A77D"/>
                </a:solidFill>
              </a:rPr>
              <a:t>Indications:</a:t>
            </a:r>
          </a:p>
          <a:p>
            <a:pPr marL="1182688" lvl="2" eaLnBrk="1" hangingPunct="1"/>
            <a:r>
              <a:rPr lang="en-US" altLang="en-US" b="1" dirty="0" smtClean="0"/>
              <a:t>Adjunct therapy for partial and primary generalized tonic-</a:t>
            </a:r>
            <a:r>
              <a:rPr lang="en-US" altLang="en-US" b="1" dirty="0" err="1" smtClean="0"/>
              <a:t>clonic</a:t>
            </a:r>
            <a:r>
              <a:rPr lang="en-US" altLang="en-US" b="1" dirty="0" smtClean="0"/>
              <a:t> seizures in adults and children over 2.</a:t>
            </a:r>
          </a:p>
          <a:p>
            <a:pPr marL="1182688" lvl="2" eaLnBrk="1" hangingPunct="1"/>
            <a:r>
              <a:rPr lang="en-US" altLang="en-US" b="1" dirty="0" smtClean="0"/>
              <a:t>Decreases tonic and atonic seizures in children with Lennox-</a:t>
            </a:r>
            <a:r>
              <a:rPr lang="en-US" altLang="en-US" b="1" dirty="0" err="1" smtClean="0"/>
              <a:t>Gastaut</a:t>
            </a:r>
            <a:r>
              <a:rPr lang="en-US" altLang="en-US" b="1" dirty="0" smtClean="0"/>
              <a:t> syndrome. </a:t>
            </a:r>
          </a:p>
          <a:p>
            <a:pPr marL="782638" lvl="1" eaLnBrk="1" hangingPunct="1"/>
            <a:r>
              <a:rPr lang="en-US" altLang="en-US" dirty="0" smtClean="0">
                <a:solidFill>
                  <a:srgbClr val="05A77D"/>
                </a:solidFill>
              </a:rPr>
              <a:t>Contraindications: </a:t>
            </a:r>
          </a:p>
          <a:p>
            <a:pPr marL="1182688" lvl="2" eaLnBrk="1" hangingPunct="1"/>
            <a:r>
              <a:rPr lang="en-US" altLang="en-US" b="1" dirty="0" smtClean="0"/>
              <a:t>History of kidney stones</a:t>
            </a:r>
          </a:p>
        </p:txBody>
      </p:sp>
      <p:pic>
        <p:nvPicPr>
          <p:cNvPr id="3891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181100"/>
            <a:ext cx="2844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535965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/>
            <a:r>
              <a:rPr lang="en-US" altLang="en-US" dirty="0" smtClean="0">
                <a:solidFill>
                  <a:srgbClr val="002060"/>
                </a:solidFill>
              </a:rPr>
              <a:t>Na+ Channel Inhibitors</a:t>
            </a:r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4800" y="1268760"/>
            <a:ext cx="8686800" cy="5328592"/>
          </a:xfrm>
        </p:spPr>
        <p:txBody>
          <a:bodyPr rIns="132080">
            <a:normAutofit/>
          </a:bodyPr>
          <a:lstStyle/>
          <a:p>
            <a:pPr eaLnBrk="1" hangingPunct="1"/>
            <a:r>
              <a:rPr lang="en-US" altLang="en-US" b="1" u="sng" dirty="0" err="1" smtClean="0">
                <a:solidFill>
                  <a:srgbClr val="FFC000"/>
                </a:solidFill>
              </a:rPr>
              <a:t>Topiramate</a:t>
            </a:r>
            <a:r>
              <a:rPr lang="en-US" altLang="en-US" b="1" u="sng" dirty="0" smtClean="0">
                <a:solidFill>
                  <a:srgbClr val="FFC000"/>
                </a:solidFill>
              </a:rPr>
              <a:t> :</a:t>
            </a:r>
            <a:endParaRPr lang="en-US" altLang="en-US" u="sng" dirty="0" smtClean="0">
              <a:solidFill>
                <a:srgbClr val="FFC000"/>
              </a:solidFill>
            </a:endParaRPr>
          </a:p>
          <a:p>
            <a:pPr marL="782638" lvl="1" eaLnBrk="1" hangingPunct="1"/>
            <a:r>
              <a:rPr lang="en-US" altLang="en-US" dirty="0" smtClean="0">
                <a:solidFill>
                  <a:srgbClr val="05A77D"/>
                </a:solidFill>
              </a:rPr>
              <a:t>Drug Interactions:</a:t>
            </a:r>
          </a:p>
          <a:p>
            <a:pPr marL="1182688" lvl="2" eaLnBrk="1" hangingPunct="1"/>
            <a:r>
              <a:rPr lang="en-US" altLang="en-US" b="1" dirty="0" smtClean="0"/>
              <a:t>CBZ, phenytoin, phenobarbital, &amp; primidone decrease blood levels</a:t>
            </a:r>
          </a:p>
          <a:p>
            <a:pPr marL="782638" lvl="1" eaLnBrk="1" hangingPunct="1"/>
            <a:r>
              <a:rPr lang="en-US" altLang="en-US" dirty="0" smtClean="0">
                <a:solidFill>
                  <a:srgbClr val="05A77D"/>
                </a:solidFill>
              </a:rPr>
              <a:t>Adverse Effects: </a:t>
            </a:r>
          </a:p>
          <a:p>
            <a:pPr marL="1182688" lvl="2" eaLnBrk="1" hangingPunct="1"/>
            <a:r>
              <a:rPr lang="en-US" altLang="en-US" b="1" dirty="0" smtClean="0"/>
              <a:t>Nervousness &amp; </a:t>
            </a:r>
            <a:r>
              <a:rPr lang="en-US" altLang="en-US" b="1" dirty="0" err="1" smtClean="0"/>
              <a:t>paresthesias</a:t>
            </a:r>
            <a:endParaRPr lang="en-US" altLang="en-US" b="1" dirty="0" smtClean="0"/>
          </a:p>
          <a:p>
            <a:pPr marL="1182688" lvl="2" eaLnBrk="1" hangingPunct="1"/>
            <a:r>
              <a:rPr lang="en-US" altLang="en-US" b="1" dirty="0" smtClean="0"/>
              <a:t>Psychomotor slowing, word-finding difficulty, impaired concentration, interference with memory</a:t>
            </a:r>
          </a:p>
          <a:p>
            <a:pPr marL="1182688" lvl="2" eaLnBrk="1" hangingPunct="1"/>
            <a:r>
              <a:rPr lang="en-US" altLang="en-US" b="1" dirty="0" smtClean="0"/>
              <a:t>Weight loss &amp; anorexia</a:t>
            </a:r>
          </a:p>
          <a:p>
            <a:pPr marL="1182688" lvl="2" eaLnBrk="1" hangingPunct="1"/>
            <a:r>
              <a:rPr lang="en-US" altLang="en-US" b="1" dirty="0" smtClean="0"/>
              <a:t>Metabolic acidosis</a:t>
            </a:r>
          </a:p>
        </p:txBody>
      </p:sp>
    </p:spTree>
    <p:extLst>
      <p:ext uri="{BB962C8B-B14F-4D97-AF65-F5344CB8AC3E}">
        <p14:creationId xmlns:p14="http://schemas.microsoft.com/office/powerpoint/2010/main" xmlns="" val="2785022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/>
            <a:r>
              <a:rPr lang="en-US" altLang="en-US" dirty="0" smtClean="0">
                <a:solidFill>
                  <a:srgbClr val="002060"/>
                </a:solidFill>
              </a:rPr>
              <a:t>Na+ Channel Inhibitors</a:t>
            </a:r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rIns="132080"/>
          <a:lstStyle/>
          <a:p>
            <a:pPr eaLnBrk="1" hangingPunct="1"/>
            <a:r>
              <a:rPr lang="en-US" altLang="en-US" b="1" u="sng" dirty="0" err="1" smtClean="0">
                <a:solidFill>
                  <a:srgbClr val="7030A0"/>
                </a:solidFill>
              </a:rPr>
              <a:t>Zonisamide</a:t>
            </a:r>
            <a:r>
              <a:rPr lang="en-US" altLang="en-US" b="1" u="sng" dirty="0" smtClean="0">
                <a:solidFill>
                  <a:srgbClr val="7030A0"/>
                </a:solidFill>
              </a:rPr>
              <a:t> :</a:t>
            </a:r>
          </a:p>
          <a:p>
            <a:pPr eaLnBrk="1" hangingPunct="1"/>
            <a:endParaRPr lang="en-US" altLang="en-US" u="sng" dirty="0" smtClean="0"/>
          </a:p>
          <a:p>
            <a:pPr marL="782638" lvl="1" eaLnBrk="1" hangingPunct="1"/>
            <a:r>
              <a:rPr lang="en-US" altLang="en-US" dirty="0" smtClean="0">
                <a:solidFill>
                  <a:srgbClr val="00B050"/>
                </a:solidFill>
              </a:rPr>
              <a:t>Mechanism of Action:  </a:t>
            </a:r>
          </a:p>
          <a:p>
            <a:pPr marL="1182688" lvl="2" eaLnBrk="1" hangingPunct="1"/>
            <a:r>
              <a:rPr lang="en-US" altLang="en-US" sz="2800" b="1" dirty="0" smtClean="0"/>
              <a:t>Inhibits T-type Ca2+ currents.</a:t>
            </a:r>
          </a:p>
          <a:p>
            <a:pPr marL="1182688" lvl="2" eaLnBrk="1" hangingPunct="1"/>
            <a:r>
              <a:rPr lang="en-US" altLang="en-US" sz="2800" b="1" dirty="0" smtClean="0"/>
              <a:t>Binds to GABA receptors.</a:t>
            </a:r>
          </a:p>
          <a:p>
            <a:pPr marL="1182688" lvl="2" eaLnBrk="1" hangingPunct="1"/>
            <a:r>
              <a:rPr lang="en-US" altLang="en-US" sz="2800" b="1" dirty="0" smtClean="0"/>
              <a:t>Facilitates dopaminergic and serotonergic  neurotransmission.</a:t>
            </a:r>
          </a:p>
        </p:txBody>
      </p:sp>
      <p:pic>
        <p:nvPicPr>
          <p:cNvPr id="4096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78500" y="1384300"/>
            <a:ext cx="2514600" cy="115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093051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/>
            <a:r>
              <a:rPr lang="en-US" altLang="en-US" dirty="0" smtClean="0">
                <a:solidFill>
                  <a:srgbClr val="002060"/>
                </a:solidFill>
              </a:rPr>
              <a:t>Na+ Channel Inhibitors</a:t>
            </a: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268760"/>
            <a:ext cx="8435280" cy="5400600"/>
          </a:xfrm>
        </p:spPr>
        <p:txBody>
          <a:bodyPr rIns="132080">
            <a:normAutofit/>
          </a:bodyPr>
          <a:lstStyle/>
          <a:p>
            <a:pPr eaLnBrk="1" hangingPunct="1"/>
            <a:r>
              <a:rPr lang="en-US" altLang="en-US" b="1" u="sng" dirty="0" err="1" smtClean="0">
                <a:solidFill>
                  <a:srgbClr val="7030A0"/>
                </a:solidFill>
              </a:rPr>
              <a:t>Zonisamide</a:t>
            </a:r>
            <a:r>
              <a:rPr lang="en-US" altLang="en-US" b="1" u="sng" dirty="0" smtClean="0">
                <a:solidFill>
                  <a:srgbClr val="7030A0"/>
                </a:solidFill>
              </a:rPr>
              <a:t> :</a:t>
            </a:r>
          </a:p>
          <a:p>
            <a:pPr marL="782638" lvl="1" eaLnBrk="1" hangingPunct="1"/>
            <a:r>
              <a:rPr lang="en-US" altLang="en-US" dirty="0" smtClean="0">
                <a:solidFill>
                  <a:srgbClr val="00B050"/>
                </a:solidFill>
              </a:rPr>
              <a:t>Indications:  </a:t>
            </a:r>
          </a:p>
          <a:p>
            <a:pPr marL="1182688" lvl="2" eaLnBrk="1" hangingPunct="1"/>
            <a:r>
              <a:rPr lang="en-US" altLang="en-US" b="1" dirty="0" smtClean="0"/>
              <a:t>Approved for adjunct treatment of partial seizures in adults.</a:t>
            </a:r>
          </a:p>
          <a:p>
            <a:pPr marL="1182688" lvl="2" eaLnBrk="1" hangingPunct="1"/>
            <a:r>
              <a:rPr lang="en-US" altLang="en-US" b="1" dirty="0" smtClean="0"/>
              <a:t>Appears to have a broad spectrum:</a:t>
            </a:r>
          </a:p>
          <a:p>
            <a:pPr marL="1639888" lvl="3" eaLnBrk="1" hangingPunct="1"/>
            <a:r>
              <a:rPr lang="en-US" altLang="en-US" b="1" dirty="0" smtClean="0"/>
              <a:t>Myoclonic seizures</a:t>
            </a:r>
          </a:p>
          <a:p>
            <a:pPr marL="1639888" lvl="3" eaLnBrk="1" hangingPunct="1"/>
            <a:r>
              <a:rPr lang="en-US" altLang="en-US" b="1" dirty="0" smtClean="0"/>
              <a:t>Infantile spasms</a:t>
            </a:r>
          </a:p>
          <a:p>
            <a:pPr marL="1639888" lvl="3" eaLnBrk="1" hangingPunct="1"/>
            <a:r>
              <a:rPr lang="en-US" altLang="en-US" b="1" dirty="0" smtClean="0"/>
              <a:t>Generalized &amp; atypical absence seizures</a:t>
            </a:r>
          </a:p>
          <a:p>
            <a:pPr marL="1639888" lvl="3" eaLnBrk="1" hangingPunct="1"/>
            <a:r>
              <a:rPr lang="en-US" altLang="en-US" b="1" dirty="0" smtClean="0"/>
              <a:t>Lennox-</a:t>
            </a:r>
            <a:r>
              <a:rPr lang="en-US" altLang="en-US" b="1" dirty="0" err="1" smtClean="0"/>
              <a:t>Gastaut</a:t>
            </a:r>
            <a:r>
              <a:rPr lang="en-US" altLang="en-US" b="1" dirty="0" smtClean="0"/>
              <a:t> Syndrome</a:t>
            </a:r>
          </a:p>
          <a:p>
            <a:pPr marL="782638" lvl="1" eaLnBrk="1" hangingPunct="1"/>
            <a:r>
              <a:rPr lang="en-US" altLang="en-US" dirty="0" smtClean="0">
                <a:solidFill>
                  <a:srgbClr val="00B050"/>
                </a:solidFill>
              </a:rPr>
              <a:t>Drug Interactions:</a:t>
            </a:r>
          </a:p>
          <a:p>
            <a:pPr marL="1182688" lvl="2" eaLnBrk="1" hangingPunct="1"/>
            <a:r>
              <a:rPr lang="en-US" altLang="en-US" b="1" dirty="0" smtClean="0"/>
              <a:t>Phenytoin and carbamazepine decrease its half-life by half.</a:t>
            </a:r>
          </a:p>
        </p:txBody>
      </p:sp>
    </p:spTree>
    <p:extLst>
      <p:ext uri="{BB962C8B-B14F-4D97-AF65-F5344CB8AC3E}">
        <p14:creationId xmlns:p14="http://schemas.microsoft.com/office/powerpoint/2010/main" xmlns="" val="510238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/>
            <a:r>
              <a:rPr lang="en-US" altLang="en-US" dirty="0" smtClean="0">
                <a:solidFill>
                  <a:srgbClr val="002060"/>
                </a:solidFill>
              </a:rPr>
              <a:t>Na+ Channel Inhibitors</a:t>
            </a: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4800" y="1554162"/>
            <a:ext cx="8515672" cy="4971182"/>
          </a:xfrm>
        </p:spPr>
        <p:txBody>
          <a:bodyPr rIns="132080"/>
          <a:lstStyle/>
          <a:p>
            <a:pPr eaLnBrk="1" hangingPunct="1"/>
            <a:r>
              <a:rPr lang="en-US" altLang="en-US" b="1" u="sng" dirty="0" err="1" smtClean="0">
                <a:solidFill>
                  <a:srgbClr val="7030A0"/>
                </a:solidFill>
              </a:rPr>
              <a:t>Zomisamide</a:t>
            </a:r>
            <a:r>
              <a:rPr lang="en-US" altLang="en-US" b="1" u="sng" dirty="0" smtClean="0">
                <a:solidFill>
                  <a:srgbClr val="7030A0"/>
                </a:solidFill>
              </a:rPr>
              <a:t> :</a:t>
            </a:r>
          </a:p>
          <a:p>
            <a:pPr eaLnBrk="1" hangingPunct="1"/>
            <a:endParaRPr lang="en-US" altLang="en-US" u="sng" dirty="0" smtClean="0"/>
          </a:p>
          <a:p>
            <a:pPr marL="782638" lvl="1" eaLnBrk="1" hangingPunct="1"/>
            <a:r>
              <a:rPr lang="en-US" altLang="en-US" dirty="0" smtClean="0">
                <a:solidFill>
                  <a:srgbClr val="00B050"/>
                </a:solidFill>
              </a:rPr>
              <a:t>Adverse Effects:  </a:t>
            </a:r>
          </a:p>
          <a:p>
            <a:pPr marL="1182688" lvl="2" eaLnBrk="1" hangingPunct="1"/>
            <a:r>
              <a:rPr lang="en-US" altLang="en-US" sz="2800" b="1" dirty="0" smtClean="0"/>
              <a:t>Weight loss</a:t>
            </a:r>
          </a:p>
          <a:p>
            <a:pPr marL="1182688" lvl="2" eaLnBrk="1" hangingPunct="1"/>
            <a:r>
              <a:rPr lang="en-US" altLang="en-US" sz="2800" b="1" dirty="0" smtClean="0"/>
              <a:t>Abnormal thinking</a:t>
            </a:r>
          </a:p>
          <a:p>
            <a:pPr marL="1182688" lvl="2" eaLnBrk="1" hangingPunct="1"/>
            <a:r>
              <a:rPr lang="en-US" altLang="en-US" sz="2800" b="1" dirty="0" smtClean="0"/>
              <a:t>Nervousness</a:t>
            </a:r>
          </a:p>
          <a:p>
            <a:pPr marL="1182688" lvl="2" eaLnBrk="1" hangingPunct="1"/>
            <a:r>
              <a:rPr lang="en-US" altLang="en-US" sz="2800" b="1" dirty="0" smtClean="0"/>
              <a:t>Agitation/irritability</a:t>
            </a:r>
          </a:p>
          <a:p>
            <a:pPr marL="1182688" lvl="2" eaLnBrk="1" hangingPunct="1"/>
            <a:r>
              <a:rPr lang="en-US" altLang="en-US" sz="2800" b="1" dirty="0" smtClean="0"/>
              <a:t>Usually well tolerated</a:t>
            </a:r>
          </a:p>
        </p:txBody>
      </p:sp>
    </p:spTree>
    <p:extLst>
      <p:ext uri="{BB962C8B-B14F-4D97-AF65-F5344CB8AC3E}">
        <p14:creationId xmlns:p14="http://schemas.microsoft.com/office/powerpoint/2010/main" xmlns="" val="536537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/>
            <a:r>
              <a:rPr lang="en-US" altLang="en-US" dirty="0" smtClean="0">
                <a:solidFill>
                  <a:srgbClr val="002060"/>
                </a:solidFill>
              </a:rPr>
              <a:t>Na+ Channel Inhibitors</a:t>
            </a:r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rIns="132080"/>
          <a:lstStyle/>
          <a:p>
            <a:pPr eaLnBrk="1" hangingPunct="1"/>
            <a:r>
              <a:rPr lang="en-US" altLang="en-US" b="1" dirty="0" smtClean="0">
                <a:solidFill>
                  <a:srgbClr val="C00000"/>
                </a:solidFill>
              </a:rPr>
              <a:t>Lidocaine:  </a:t>
            </a:r>
            <a:r>
              <a:rPr lang="en-US" altLang="en-US" b="1" dirty="0" smtClean="0"/>
              <a:t>Only when other drugs are refractory for status epilepticus. </a:t>
            </a:r>
          </a:p>
        </p:txBody>
      </p:sp>
    </p:spTree>
    <p:extLst>
      <p:ext uri="{BB962C8B-B14F-4D97-AF65-F5344CB8AC3E}">
        <p14:creationId xmlns:p14="http://schemas.microsoft.com/office/powerpoint/2010/main" xmlns="" val="3577948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"/>
          <p:cNvSpPr>
            <a:spLocks noGrp="1" noChangeArrowheads="1"/>
          </p:cNvSpPr>
          <p:nvPr>
            <p:ph type="title"/>
          </p:nvPr>
        </p:nvSpPr>
        <p:spPr>
          <a:xfrm>
            <a:off x="463550" y="188640"/>
            <a:ext cx="8229600" cy="792088"/>
          </a:xfrm>
        </p:spPr>
        <p:txBody>
          <a:bodyPr rIns="132080">
            <a:normAutofit/>
          </a:bodyPr>
          <a:lstStyle/>
          <a:p>
            <a:pPr indent="0" eaLnBrk="1" hangingPunct="1"/>
            <a:r>
              <a:rPr lang="en-US" altLang="en-US" dirty="0" smtClean="0">
                <a:solidFill>
                  <a:srgbClr val="05A77D"/>
                </a:solidFill>
              </a:rPr>
              <a:t>Enhancement of GABA Inhibition</a:t>
            </a:r>
          </a:p>
        </p:txBody>
      </p:sp>
      <p:pic>
        <p:nvPicPr>
          <p:cNvPr id="45059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24744"/>
            <a:ext cx="8568952" cy="561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47665" y="3861048"/>
            <a:ext cx="3824436" cy="201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785013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/>
            <a:r>
              <a:rPr lang="en-US" altLang="en-US" dirty="0" smtClean="0">
                <a:solidFill>
                  <a:srgbClr val="05A77D"/>
                </a:solidFill>
              </a:rPr>
              <a:t>Enhancement of GABA Inhibition</a:t>
            </a:r>
          </a:p>
        </p:txBody>
      </p:sp>
      <p:sp>
        <p:nvSpPr>
          <p:cNvPr id="4608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9600" y="1727200"/>
            <a:ext cx="8229600" cy="3708400"/>
          </a:xfrm>
        </p:spPr>
        <p:txBody>
          <a:bodyPr rIns="132080"/>
          <a:lstStyle/>
          <a:p>
            <a:pPr eaLnBrk="1" hangingPunct="1"/>
            <a:r>
              <a:rPr lang="en-US" altLang="en-US" b="1" u="sng" dirty="0" smtClean="0">
                <a:solidFill>
                  <a:srgbClr val="ED0367"/>
                </a:solidFill>
              </a:rPr>
              <a:t>Barbiturate drugs:</a:t>
            </a:r>
            <a:r>
              <a:rPr lang="en-US" altLang="en-US" dirty="0" smtClean="0">
                <a:solidFill>
                  <a:srgbClr val="ED0367"/>
                </a:solidFill>
              </a:rPr>
              <a:t> </a:t>
            </a:r>
          </a:p>
          <a:p>
            <a:pPr eaLnBrk="1" hangingPunct="1"/>
            <a:r>
              <a:rPr lang="en-US" altLang="en-US" dirty="0" smtClean="0">
                <a:solidFill>
                  <a:srgbClr val="05A77D"/>
                </a:solidFill>
              </a:rPr>
              <a:t>Phenobarbital &amp; Primidone:</a:t>
            </a:r>
          </a:p>
          <a:p>
            <a:pPr marL="782638" lvl="1" eaLnBrk="1" hangingPunct="1"/>
            <a:endParaRPr lang="en-US" altLang="en-US" dirty="0" smtClean="0"/>
          </a:p>
          <a:p>
            <a:pPr marL="782638" lvl="1" eaLnBrk="1" hangingPunct="1"/>
            <a:r>
              <a:rPr lang="en-US" altLang="en-US" dirty="0" smtClean="0">
                <a:solidFill>
                  <a:srgbClr val="00B0F0"/>
                </a:solidFill>
              </a:rPr>
              <a:t>Mechanism of Action: </a:t>
            </a:r>
          </a:p>
          <a:p>
            <a:pPr marL="1182688" lvl="2" eaLnBrk="1" hangingPunct="1"/>
            <a:r>
              <a:rPr lang="en-US" altLang="en-US" b="1" dirty="0" smtClean="0"/>
              <a:t>Increases the duration of GABA</a:t>
            </a:r>
            <a:r>
              <a:rPr lang="en-US" altLang="en-US" sz="1500" b="1" dirty="0" smtClean="0"/>
              <a:t>A</a:t>
            </a:r>
            <a:r>
              <a:rPr lang="en-US" altLang="en-US" b="1" dirty="0" smtClean="0"/>
              <a:t>-activated Cl- channel opening.</a:t>
            </a:r>
          </a:p>
        </p:txBody>
      </p:sp>
    </p:spTree>
    <p:extLst>
      <p:ext uri="{BB962C8B-B14F-4D97-AF65-F5344CB8AC3E}">
        <p14:creationId xmlns:p14="http://schemas.microsoft.com/office/powerpoint/2010/main" xmlns="" val="1931262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/>
            <a:r>
              <a:rPr lang="en-US" altLang="en-US" dirty="0" smtClean="0">
                <a:solidFill>
                  <a:srgbClr val="05A77D"/>
                </a:solidFill>
              </a:rPr>
              <a:t>Enhancement of GABA Inhibition</a:t>
            </a:r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612900"/>
            <a:ext cx="8432800" cy="5257800"/>
          </a:xfrm>
        </p:spPr>
        <p:txBody>
          <a:bodyPr rIns="132080"/>
          <a:lstStyle/>
          <a:p>
            <a:pPr eaLnBrk="1" hangingPunct="1"/>
            <a:r>
              <a:rPr lang="en-US" altLang="en-US" u="sng" dirty="0" smtClean="0">
                <a:solidFill>
                  <a:srgbClr val="ED0367"/>
                </a:solidFill>
              </a:rPr>
              <a:t>Phenobarbital:</a:t>
            </a:r>
          </a:p>
          <a:p>
            <a:pPr eaLnBrk="1" hangingPunct="1"/>
            <a:endParaRPr lang="en-US" altLang="en-US" u="sng" dirty="0" smtClean="0"/>
          </a:p>
          <a:p>
            <a:pPr marL="782638" lvl="1" eaLnBrk="1" hangingPunct="1"/>
            <a:r>
              <a:rPr lang="en-US" altLang="en-US" dirty="0" smtClean="0">
                <a:solidFill>
                  <a:srgbClr val="00B0F0"/>
                </a:solidFill>
              </a:rPr>
              <a:t>Indications:</a:t>
            </a:r>
          </a:p>
          <a:p>
            <a:pPr marL="1182688" lvl="2" eaLnBrk="1" hangingPunct="1"/>
            <a:r>
              <a:rPr lang="en-US" altLang="en-US" b="1" dirty="0" smtClean="0"/>
              <a:t>Second choice for partial and generalized tonic-</a:t>
            </a:r>
            <a:r>
              <a:rPr lang="en-US" altLang="en-US" b="1" dirty="0" err="1" smtClean="0"/>
              <a:t>clonic</a:t>
            </a:r>
            <a:r>
              <a:rPr lang="en-US" altLang="en-US" b="1" dirty="0" smtClean="0"/>
              <a:t> seizures.</a:t>
            </a:r>
          </a:p>
          <a:p>
            <a:pPr marL="1182688" lvl="2" eaLnBrk="1" hangingPunct="1"/>
            <a:r>
              <a:rPr lang="en-US" altLang="en-US" b="1" dirty="0" smtClean="0"/>
              <a:t>Rapid absorption has made it a common choice for seizures in infants, but adverse cognitive effects cause it to be used less in older children and adults.</a:t>
            </a:r>
          </a:p>
          <a:p>
            <a:pPr marL="1182688" lvl="2" eaLnBrk="1" hangingPunct="1"/>
            <a:r>
              <a:rPr lang="en-US" altLang="en-US" b="1" dirty="0" smtClean="0"/>
              <a:t>Status epilepticus</a:t>
            </a:r>
          </a:p>
          <a:p>
            <a:pPr marL="782638" lvl="1" eaLnBrk="1" hangingPunct="1"/>
            <a:r>
              <a:rPr lang="en-US" altLang="en-US" dirty="0" smtClean="0">
                <a:solidFill>
                  <a:srgbClr val="00B0F0"/>
                </a:solidFill>
              </a:rPr>
              <a:t>Contraindications:</a:t>
            </a:r>
          </a:p>
          <a:p>
            <a:pPr marL="1182688" lvl="2" eaLnBrk="1" hangingPunct="1"/>
            <a:r>
              <a:rPr lang="en-US" altLang="en-US" b="1" dirty="0" smtClean="0"/>
              <a:t>Absence Seizures</a:t>
            </a:r>
          </a:p>
        </p:txBody>
      </p:sp>
    </p:spTree>
    <p:extLst>
      <p:ext uri="{BB962C8B-B14F-4D97-AF65-F5344CB8AC3E}">
        <p14:creationId xmlns:p14="http://schemas.microsoft.com/office/powerpoint/2010/main" xmlns="" val="3746382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/>
            <a:r>
              <a:rPr lang="en-US" altLang="en-US" dirty="0" smtClean="0">
                <a:solidFill>
                  <a:srgbClr val="05A77D"/>
                </a:solidFill>
              </a:rPr>
              <a:t>Enhancement of GABA Inhibition</a:t>
            </a:r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92100" y="1828800"/>
            <a:ext cx="8229600" cy="3911600"/>
          </a:xfrm>
        </p:spPr>
        <p:txBody>
          <a:bodyPr rIns="132080">
            <a:normAutofit lnSpcReduction="10000"/>
          </a:bodyPr>
          <a:lstStyle/>
          <a:p>
            <a:pPr eaLnBrk="1" hangingPunct="1"/>
            <a:r>
              <a:rPr lang="en-US" altLang="en-US" u="sng" dirty="0" smtClean="0">
                <a:solidFill>
                  <a:srgbClr val="0070C0"/>
                </a:solidFill>
              </a:rPr>
              <a:t>Primidone:</a:t>
            </a:r>
          </a:p>
          <a:p>
            <a:pPr eaLnBrk="1" hangingPunct="1"/>
            <a:endParaRPr lang="en-US" altLang="en-US" u="sng" dirty="0" smtClean="0"/>
          </a:p>
          <a:p>
            <a:pPr marL="782638" lvl="1" eaLnBrk="1" hangingPunct="1"/>
            <a:r>
              <a:rPr lang="en-US" altLang="en-US" dirty="0" smtClean="0">
                <a:solidFill>
                  <a:srgbClr val="ED0367"/>
                </a:solidFill>
              </a:rPr>
              <a:t>Indications:</a:t>
            </a:r>
          </a:p>
          <a:p>
            <a:pPr marL="1182688" lvl="2" eaLnBrk="1" hangingPunct="1"/>
            <a:r>
              <a:rPr lang="en-US" altLang="en-US" b="1" dirty="0" smtClean="0"/>
              <a:t>Adjuvant or monotherapy for partial and generalized tonic-</a:t>
            </a:r>
            <a:r>
              <a:rPr lang="en-US" altLang="en-US" b="1" dirty="0" err="1" smtClean="0"/>
              <a:t>clonic</a:t>
            </a:r>
            <a:r>
              <a:rPr lang="en-US" altLang="en-US" b="1" dirty="0" smtClean="0"/>
              <a:t> seizures</a:t>
            </a:r>
          </a:p>
          <a:p>
            <a:pPr marL="1182688" lvl="2" eaLnBrk="1" hangingPunct="1"/>
            <a:r>
              <a:rPr lang="en-US" altLang="en-US" b="1" dirty="0" smtClean="0"/>
              <a:t>May control refractory generalized tonic-</a:t>
            </a:r>
            <a:r>
              <a:rPr lang="en-US" altLang="en-US" b="1" dirty="0" err="1" smtClean="0"/>
              <a:t>clonic</a:t>
            </a:r>
            <a:r>
              <a:rPr lang="en-US" altLang="en-US" b="1" dirty="0" smtClean="0"/>
              <a:t> seizures</a:t>
            </a:r>
          </a:p>
          <a:p>
            <a:pPr marL="782638" lvl="1" eaLnBrk="1" hangingPunct="1"/>
            <a:r>
              <a:rPr lang="en-US" altLang="en-US" dirty="0" smtClean="0">
                <a:solidFill>
                  <a:srgbClr val="ED0367"/>
                </a:solidFill>
              </a:rPr>
              <a:t>Contraindications:</a:t>
            </a:r>
          </a:p>
          <a:p>
            <a:pPr marL="1182688" lvl="2" eaLnBrk="1" hangingPunct="1"/>
            <a:r>
              <a:rPr lang="en-US" altLang="en-US" b="1" dirty="0" smtClean="0"/>
              <a:t>History of porphyria</a:t>
            </a:r>
          </a:p>
        </p:txBody>
      </p:sp>
      <p:pic>
        <p:nvPicPr>
          <p:cNvPr id="48133" name="Picture 4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97575" y="1276350"/>
            <a:ext cx="1828800" cy="17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686280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03738" y="1084263"/>
            <a:ext cx="3519487" cy="288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3"/>
          <p:cNvSpPr>
            <a:spLocks/>
          </p:cNvSpPr>
          <p:nvPr/>
        </p:nvSpPr>
        <p:spPr bwMode="auto">
          <a:xfrm>
            <a:off x="3486150" y="52388"/>
            <a:ext cx="19145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822325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marL="742950" indent="-285750" defTabSz="822325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defTabSz="822325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defTabSz="822325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defTabSz="822325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algn="ctr" eaLnBrk="1" hangingPunct="1"/>
            <a:r>
              <a:rPr lang="en-US" altLang="en-US" sz="3800">
                <a:solidFill>
                  <a:schemeClr val="tx1"/>
                </a:solidFill>
                <a:latin typeface="Gill Sans" charset="0"/>
                <a:sym typeface="Gill Sans" charset="0"/>
              </a:rPr>
              <a:t>The Brain</a:t>
            </a:r>
          </a:p>
        </p:txBody>
      </p:sp>
      <p:sp>
        <p:nvSpPr>
          <p:cNvPr id="6148" name="Line 6"/>
          <p:cNvSpPr>
            <a:spLocks noChangeShapeType="1"/>
          </p:cNvSpPr>
          <p:nvPr/>
        </p:nvSpPr>
        <p:spPr bwMode="auto">
          <a:xfrm>
            <a:off x="2870200" y="2205038"/>
            <a:ext cx="1851025" cy="80962"/>
          </a:xfrm>
          <a:prstGeom prst="line">
            <a:avLst/>
          </a:prstGeom>
          <a:noFill/>
          <a:ln w="38100">
            <a:solidFill>
              <a:srgbClr val="F91A00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6149" name="Group 7"/>
          <p:cNvGrpSpPr>
            <a:grpSpLocks/>
          </p:cNvGrpSpPr>
          <p:nvPr/>
        </p:nvGrpSpPr>
        <p:grpSpPr bwMode="auto">
          <a:xfrm>
            <a:off x="1657350" y="2593975"/>
            <a:ext cx="3279775" cy="4041775"/>
            <a:chOff x="0" y="0"/>
            <a:chExt cx="2296" cy="2827"/>
          </a:xfrm>
        </p:grpSpPr>
        <p:pic>
          <p:nvPicPr>
            <p:cNvPr id="71688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979"/>
              <a:ext cx="1467" cy="18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76199" dir="2700000" algn="ctr" rotWithShape="0">
                <a:schemeClr val="bg2">
                  <a:alpha val="75000"/>
                </a:schemeClr>
              </a:outerShdw>
            </a:effectLst>
          </p:spPr>
        </p:pic>
        <p:sp>
          <p:nvSpPr>
            <p:cNvPr id="6153" name="Line 9"/>
            <p:cNvSpPr>
              <a:spLocks noChangeShapeType="1"/>
            </p:cNvSpPr>
            <p:nvPr/>
          </p:nvSpPr>
          <p:spPr bwMode="auto">
            <a:xfrm rot="10800000" flipH="1">
              <a:off x="1552" y="0"/>
              <a:ext cx="744" cy="855"/>
            </a:xfrm>
            <a:prstGeom prst="line">
              <a:avLst/>
            </a:prstGeom>
            <a:noFill/>
            <a:ln w="38100">
              <a:solidFill>
                <a:srgbClr val="F91A00"/>
              </a:solidFill>
              <a:round/>
              <a:headEnd type="stealth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150" name="Rectangle 10"/>
          <p:cNvSpPr>
            <a:spLocks/>
          </p:cNvSpPr>
          <p:nvPr/>
        </p:nvSpPr>
        <p:spPr bwMode="auto">
          <a:xfrm>
            <a:off x="4564063" y="4232275"/>
            <a:ext cx="3987800" cy="222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822325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marL="742950" indent="-285750" defTabSz="822325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defTabSz="822325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defTabSz="822325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defTabSz="822325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eaLnBrk="1" hangingPunct="1"/>
            <a:r>
              <a:rPr lang="en-US" altLang="en-US" sz="2300" dirty="0">
                <a:solidFill>
                  <a:schemeClr val="tx1"/>
                </a:solidFill>
                <a:latin typeface="Gill Sans" charset="0"/>
                <a:sym typeface="Gill Sans" charset="0"/>
              </a:rPr>
              <a:t>An extremely complex organ made up of billions of connections between neurons. </a:t>
            </a:r>
          </a:p>
          <a:p>
            <a:pPr eaLnBrk="1" hangingPunct="1"/>
            <a:endParaRPr lang="en-US" altLang="en-US" sz="2300" dirty="0">
              <a:solidFill>
                <a:schemeClr val="tx1"/>
              </a:solidFill>
              <a:latin typeface="Gill Sans" charset="0"/>
              <a:sym typeface="Gill Sans" charset="0"/>
            </a:endParaRPr>
          </a:p>
          <a:p>
            <a:pPr eaLnBrk="1" hangingPunct="1"/>
            <a:r>
              <a:rPr lang="en-US" altLang="en-US" sz="2300" dirty="0">
                <a:solidFill>
                  <a:schemeClr val="tx1"/>
                </a:solidFill>
                <a:latin typeface="Gill Sans" charset="0"/>
                <a:sym typeface="Gill Sans" charset="0"/>
              </a:rPr>
              <a:t>These connections are each highly controlled and regulated.</a:t>
            </a:r>
          </a:p>
        </p:txBody>
      </p:sp>
      <p:pic>
        <p:nvPicPr>
          <p:cNvPr id="71691" name="Picture 11" descr="Untitled-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8475" y="547688"/>
            <a:ext cx="2293938" cy="305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808080">
                <a:alpha val="39998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20958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/>
            <a:r>
              <a:rPr lang="en-US" altLang="en-US" dirty="0" smtClean="0">
                <a:solidFill>
                  <a:srgbClr val="05A77D"/>
                </a:solidFill>
              </a:rPr>
              <a:t>Enhancement of GABA Inhibition</a:t>
            </a:r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rIns="132080">
            <a:normAutofit fontScale="92500" lnSpcReduction="20000"/>
          </a:bodyPr>
          <a:lstStyle/>
          <a:p>
            <a:pPr eaLnBrk="1" hangingPunct="1"/>
            <a:r>
              <a:rPr lang="en-US" altLang="en-US" u="sng" dirty="0" smtClean="0">
                <a:solidFill>
                  <a:srgbClr val="0070C0"/>
                </a:solidFill>
              </a:rPr>
              <a:t>Phenobarbital &amp; Primidone:</a:t>
            </a:r>
          </a:p>
          <a:p>
            <a:pPr marL="782638" lvl="1" eaLnBrk="1" hangingPunct="1"/>
            <a:r>
              <a:rPr lang="en-US" altLang="en-US" dirty="0" smtClean="0">
                <a:solidFill>
                  <a:srgbClr val="ED0367"/>
                </a:solidFill>
              </a:rPr>
              <a:t>Drug Interactions:</a:t>
            </a:r>
          </a:p>
          <a:p>
            <a:pPr marL="1182688" lvl="2" eaLnBrk="1" hangingPunct="1"/>
            <a:r>
              <a:rPr lang="en-US" altLang="en-US" b="1" dirty="0" smtClean="0"/>
              <a:t>Other CNS depressants </a:t>
            </a:r>
          </a:p>
          <a:p>
            <a:pPr marL="1182688" lvl="2" eaLnBrk="1" hangingPunct="1"/>
            <a:r>
              <a:rPr lang="en-US" altLang="en-US" b="1" dirty="0" smtClean="0"/>
              <a:t>Increased metabolism of vitamin D and K</a:t>
            </a:r>
          </a:p>
          <a:p>
            <a:pPr marL="1182688" lvl="2" eaLnBrk="1" hangingPunct="1"/>
            <a:r>
              <a:rPr lang="en-US" altLang="en-US" b="1" dirty="0" smtClean="0"/>
              <a:t>Phenytoin increases the conversion of primidone to phenobarbital.</a:t>
            </a:r>
            <a:endParaRPr lang="en-US" altLang="en-US" b="1" dirty="0"/>
          </a:p>
          <a:p>
            <a:pPr marL="782638" lvl="1"/>
            <a:r>
              <a:rPr lang="en-US" altLang="en-US" dirty="0">
                <a:solidFill>
                  <a:srgbClr val="ED0367"/>
                </a:solidFill>
              </a:rPr>
              <a:t>Adverse Effects:</a:t>
            </a:r>
          </a:p>
          <a:p>
            <a:pPr marL="1182688" lvl="2"/>
            <a:r>
              <a:rPr lang="en-US" altLang="en-US" b="1" dirty="0"/>
              <a:t>Agitation and confusion in the elderly.</a:t>
            </a:r>
          </a:p>
          <a:p>
            <a:pPr marL="1182688" lvl="2"/>
            <a:r>
              <a:rPr lang="en-US" altLang="en-US" b="1" dirty="0"/>
              <a:t>Worsening of pre-existing hyperactivity and aggressiveness in children</a:t>
            </a:r>
          </a:p>
          <a:p>
            <a:pPr marL="1182688" lvl="2"/>
            <a:r>
              <a:rPr lang="en-US" altLang="en-US" b="1" dirty="0"/>
              <a:t>Sexual side effects</a:t>
            </a:r>
          </a:p>
          <a:p>
            <a:pPr marL="1182688" lvl="2"/>
            <a:r>
              <a:rPr lang="en-US" altLang="en-US" b="1" dirty="0"/>
              <a:t>Physical dependence</a:t>
            </a:r>
          </a:p>
          <a:p>
            <a:pPr marL="954088" lvl="2" indent="0" eaLnBrk="1" hangingPunct="1"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xmlns="" val="1328411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/>
            <a:r>
              <a:rPr lang="en-US" altLang="en-US" dirty="0" smtClean="0">
                <a:solidFill>
                  <a:srgbClr val="05A77D"/>
                </a:solidFill>
              </a:rPr>
              <a:t>Enhancement of GABA Inhibition</a:t>
            </a:r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7544" y="1206500"/>
            <a:ext cx="8280920" cy="5390852"/>
          </a:xfrm>
        </p:spPr>
        <p:txBody>
          <a:bodyPr rIns="132080">
            <a:normAutofit/>
          </a:bodyPr>
          <a:lstStyle/>
          <a:p>
            <a:pPr eaLnBrk="1" hangingPunct="1"/>
            <a:r>
              <a:rPr lang="en-US" altLang="en-US" dirty="0" smtClean="0">
                <a:solidFill>
                  <a:srgbClr val="0070C0"/>
                </a:solidFill>
              </a:rPr>
              <a:t>Benzodiazepine drugs: </a:t>
            </a:r>
          </a:p>
          <a:p>
            <a:pPr marL="782638" lvl="1" eaLnBrk="1" hangingPunct="1"/>
            <a:endParaRPr lang="en-US" altLang="en-US" dirty="0" smtClean="0"/>
          </a:p>
          <a:p>
            <a:pPr marL="782638" lvl="1" eaLnBrk="1" hangingPunct="1"/>
            <a:endParaRPr lang="en-US" altLang="en-US" dirty="0"/>
          </a:p>
          <a:p>
            <a:pPr marL="782638" lvl="1" eaLnBrk="1" hangingPunct="1"/>
            <a:endParaRPr lang="en-US" altLang="en-US" dirty="0" smtClean="0"/>
          </a:p>
          <a:p>
            <a:pPr marL="782638" lvl="1" eaLnBrk="1" hangingPunct="1"/>
            <a:r>
              <a:rPr lang="en-US" altLang="en-US" b="1" dirty="0" smtClean="0"/>
              <a:t>Diazepam (Valium), lorazepam (Ativan), clonazepam (</a:t>
            </a:r>
            <a:r>
              <a:rPr lang="en-US" altLang="en-US" b="1" dirty="0" err="1" smtClean="0"/>
              <a:t>Klonopin</a:t>
            </a:r>
            <a:r>
              <a:rPr lang="en-US" altLang="en-US" b="1" dirty="0" smtClean="0"/>
              <a:t>), </a:t>
            </a:r>
            <a:r>
              <a:rPr lang="en-US" altLang="en-US" b="1" dirty="0" err="1" smtClean="0"/>
              <a:t>clorazepate</a:t>
            </a:r>
            <a:r>
              <a:rPr lang="en-US" altLang="en-US" b="1" dirty="0" smtClean="0"/>
              <a:t> (</a:t>
            </a:r>
            <a:r>
              <a:rPr lang="en-US" altLang="en-US" b="1" dirty="0" err="1" smtClean="0"/>
              <a:t>Transxene</a:t>
            </a:r>
            <a:r>
              <a:rPr lang="en-US" altLang="en-US" b="1" dirty="0" smtClean="0"/>
              <a:t>-SD)</a:t>
            </a:r>
          </a:p>
          <a:p>
            <a:pPr marL="782638" lvl="1" eaLnBrk="1" hangingPunct="1"/>
            <a:r>
              <a:rPr lang="en-US" altLang="en-US" dirty="0" smtClean="0">
                <a:solidFill>
                  <a:srgbClr val="ED0367"/>
                </a:solidFill>
              </a:rPr>
              <a:t>Mechanism of Action:  </a:t>
            </a:r>
          </a:p>
          <a:p>
            <a:pPr marL="1182688" lvl="2" eaLnBrk="1" hangingPunct="1"/>
            <a:r>
              <a:rPr lang="en-US" altLang="en-US" b="1" dirty="0" smtClean="0"/>
              <a:t>Increases the frequency of GABA</a:t>
            </a:r>
            <a:r>
              <a:rPr lang="en-US" altLang="en-US" sz="1400" b="1" dirty="0" smtClean="0"/>
              <a:t>A</a:t>
            </a:r>
            <a:r>
              <a:rPr lang="en-US" altLang="en-US" b="1" dirty="0" smtClean="0"/>
              <a:t>-activated Cl- channel opening. </a:t>
            </a:r>
          </a:p>
        </p:txBody>
      </p:sp>
      <p:pic>
        <p:nvPicPr>
          <p:cNvPr id="51205" name="Picture 4"/>
          <p:cNvPicPr>
            <a:picLocks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3000" r="84375" b="50999"/>
          <a:stretch>
            <a:fillRect/>
          </a:stretch>
        </p:blipFill>
        <p:spPr bwMode="auto">
          <a:xfrm>
            <a:off x="5765800" y="1206500"/>
            <a:ext cx="1739900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865944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/>
            <a:r>
              <a:rPr lang="en-US" altLang="en-US" dirty="0" smtClean="0">
                <a:solidFill>
                  <a:srgbClr val="05A77D"/>
                </a:solidFill>
              </a:rPr>
              <a:t>Enhancement of GABA Inhibition</a:t>
            </a:r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95536" y="1554162"/>
            <a:ext cx="8568952" cy="4971182"/>
          </a:xfrm>
        </p:spPr>
        <p:txBody>
          <a:bodyPr rIns="132080">
            <a:normAutofit/>
          </a:bodyPr>
          <a:lstStyle/>
          <a:p>
            <a:pPr eaLnBrk="1" hangingPunct="1"/>
            <a:r>
              <a:rPr lang="en-US" altLang="en-US" u="sng" dirty="0" smtClean="0">
                <a:solidFill>
                  <a:srgbClr val="0070C0"/>
                </a:solidFill>
              </a:rPr>
              <a:t>Benzodiazepine drugs: </a:t>
            </a:r>
            <a:endParaRPr lang="en-US" altLang="en-US" u="sng" dirty="0" smtClean="0"/>
          </a:p>
          <a:p>
            <a:pPr marL="782638" lvl="1" eaLnBrk="1" hangingPunct="1"/>
            <a:r>
              <a:rPr lang="en-US" altLang="en-US" dirty="0" smtClean="0">
                <a:solidFill>
                  <a:srgbClr val="ED0367"/>
                </a:solidFill>
              </a:rPr>
              <a:t>Indications:  </a:t>
            </a:r>
          </a:p>
          <a:p>
            <a:pPr marL="1182688" lvl="2" eaLnBrk="1" hangingPunct="1"/>
            <a:r>
              <a:rPr lang="en-US" altLang="en-US" b="1" dirty="0" smtClean="0"/>
              <a:t>Only clonazepam &amp; </a:t>
            </a:r>
            <a:r>
              <a:rPr lang="en-US" altLang="en-US" b="1" dirty="0" err="1" smtClean="0"/>
              <a:t>clorazepate</a:t>
            </a:r>
            <a:r>
              <a:rPr lang="en-US" altLang="en-US" b="1" dirty="0" smtClean="0"/>
              <a:t> approved for long-term treatment.</a:t>
            </a:r>
          </a:p>
          <a:p>
            <a:pPr marL="1182688" lvl="2" eaLnBrk="1" hangingPunct="1"/>
            <a:r>
              <a:rPr lang="en-US" altLang="en-US" b="1" dirty="0" err="1" smtClean="0"/>
              <a:t>Clorazepate</a:t>
            </a:r>
            <a:endParaRPr lang="en-US" altLang="en-US" b="1" dirty="0" smtClean="0"/>
          </a:p>
          <a:p>
            <a:pPr marL="1639888" lvl="3" eaLnBrk="1" hangingPunct="1"/>
            <a:r>
              <a:rPr lang="en-US" altLang="en-US" b="1" dirty="0" smtClean="0"/>
              <a:t>In combination for partial seizures</a:t>
            </a:r>
          </a:p>
          <a:p>
            <a:pPr marL="1182688" lvl="2" eaLnBrk="1" hangingPunct="1"/>
            <a:r>
              <a:rPr lang="en-US" altLang="en-US" b="1" dirty="0" smtClean="0"/>
              <a:t>Clonazepam</a:t>
            </a:r>
          </a:p>
          <a:p>
            <a:pPr marL="1639888" lvl="3" eaLnBrk="1" hangingPunct="1"/>
            <a:r>
              <a:rPr lang="en-US" altLang="en-US" b="1" dirty="0" smtClean="0"/>
              <a:t>Lennox-</a:t>
            </a:r>
            <a:r>
              <a:rPr lang="en-US" altLang="en-US" b="1" dirty="0" err="1" smtClean="0"/>
              <a:t>Gastaut</a:t>
            </a:r>
            <a:r>
              <a:rPr lang="en-US" altLang="en-US" b="1" dirty="0" smtClean="0"/>
              <a:t> Syndrome, myoclonic, atonic, and absence seizures</a:t>
            </a:r>
          </a:p>
          <a:p>
            <a:pPr marL="1639888" lvl="3" eaLnBrk="1" hangingPunct="1"/>
            <a:r>
              <a:rPr lang="en-US" altLang="en-US" b="1" dirty="0" smtClean="0"/>
              <a:t>Tolerance develops after about 6 months</a:t>
            </a:r>
          </a:p>
        </p:txBody>
      </p:sp>
    </p:spTree>
    <p:extLst>
      <p:ext uri="{BB962C8B-B14F-4D97-AF65-F5344CB8AC3E}">
        <p14:creationId xmlns:p14="http://schemas.microsoft.com/office/powerpoint/2010/main" xmlns="" val="2497836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/>
            <a:r>
              <a:rPr lang="en-US" altLang="en-US" dirty="0" smtClean="0">
                <a:solidFill>
                  <a:srgbClr val="05A77D"/>
                </a:solidFill>
              </a:rPr>
              <a:t>Enhancement of GABA Inhibition</a:t>
            </a:r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4800" y="1268760"/>
            <a:ext cx="8587680" cy="5256584"/>
          </a:xfrm>
        </p:spPr>
        <p:txBody>
          <a:bodyPr rIns="132080">
            <a:normAutofit lnSpcReduction="10000"/>
          </a:bodyPr>
          <a:lstStyle/>
          <a:p>
            <a:pPr eaLnBrk="1" hangingPunct="1"/>
            <a:r>
              <a:rPr lang="en-US" altLang="en-US" u="sng" dirty="0" smtClean="0">
                <a:solidFill>
                  <a:srgbClr val="0070C0"/>
                </a:solidFill>
              </a:rPr>
              <a:t>Benzodiazepine drugs: </a:t>
            </a:r>
          </a:p>
          <a:p>
            <a:pPr marL="782638" lvl="1" eaLnBrk="1" hangingPunct="1"/>
            <a:r>
              <a:rPr lang="en-US" altLang="en-US" dirty="0" smtClean="0">
                <a:solidFill>
                  <a:srgbClr val="ED0367"/>
                </a:solidFill>
              </a:rPr>
              <a:t>Indications:  </a:t>
            </a:r>
          </a:p>
          <a:p>
            <a:pPr marL="1182688" lvl="2" eaLnBrk="1" hangingPunct="1"/>
            <a:r>
              <a:rPr lang="en-US" altLang="en-US" sz="2800" b="1" dirty="0" smtClean="0"/>
              <a:t>Diazepam and lorazepam are used in treatment of status </a:t>
            </a:r>
            <a:r>
              <a:rPr lang="en-US" altLang="en-US" sz="2800" b="1" dirty="0" err="1" smtClean="0"/>
              <a:t>epileticus</a:t>
            </a:r>
            <a:r>
              <a:rPr lang="en-US" altLang="en-US" sz="2800" b="1" dirty="0" smtClean="0"/>
              <a:t>.</a:t>
            </a:r>
          </a:p>
          <a:p>
            <a:pPr marL="1639888" lvl="3" eaLnBrk="1" hangingPunct="1"/>
            <a:r>
              <a:rPr lang="en-US" altLang="en-US" sz="2800" b="1" dirty="0" smtClean="0">
                <a:solidFill>
                  <a:srgbClr val="FF0000"/>
                </a:solidFill>
              </a:rPr>
              <a:t>Diazepam is painful to inject; </a:t>
            </a:r>
            <a:r>
              <a:rPr lang="en-US" altLang="en-US" sz="2800" b="1" u="sng" dirty="0" smtClean="0">
                <a:solidFill>
                  <a:srgbClr val="FF0000"/>
                </a:solidFill>
              </a:rPr>
              <a:t>lorazepam is more commonly used in acute treatment.</a:t>
            </a:r>
          </a:p>
          <a:p>
            <a:pPr marL="1182688" lvl="2" eaLnBrk="1" hangingPunct="1"/>
            <a:r>
              <a:rPr lang="en-US" altLang="en-US" sz="2800" b="1" dirty="0" smtClean="0"/>
              <a:t>Diazepam</a:t>
            </a:r>
          </a:p>
          <a:p>
            <a:pPr marL="1639888" lvl="3" eaLnBrk="1" hangingPunct="1"/>
            <a:r>
              <a:rPr lang="en-US" altLang="en-US" sz="2800" b="1" dirty="0" smtClean="0"/>
              <a:t>Intermittent use for control of seizure clusters</a:t>
            </a:r>
          </a:p>
          <a:p>
            <a:pPr marL="1639888" lvl="3" eaLnBrk="1" hangingPunct="1"/>
            <a:r>
              <a:rPr lang="en-US" altLang="en-US" sz="2800" b="1" dirty="0" smtClean="0"/>
              <a:t>Diazepam frequently combined with phenytoin.</a:t>
            </a:r>
          </a:p>
        </p:txBody>
      </p:sp>
    </p:spTree>
    <p:extLst>
      <p:ext uri="{BB962C8B-B14F-4D97-AF65-F5344CB8AC3E}">
        <p14:creationId xmlns:p14="http://schemas.microsoft.com/office/powerpoint/2010/main" xmlns="" val="2839713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/>
            <a:r>
              <a:rPr lang="en-US" altLang="en-US" dirty="0" smtClean="0">
                <a:solidFill>
                  <a:srgbClr val="05A77D"/>
                </a:solidFill>
              </a:rPr>
              <a:t>Enhancement of GABA Inhibition</a:t>
            </a:r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4800" y="1268760"/>
            <a:ext cx="8686800" cy="5328592"/>
          </a:xfrm>
        </p:spPr>
        <p:txBody>
          <a:bodyPr rIns="132080">
            <a:normAutofit/>
          </a:bodyPr>
          <a:lstStyle/>
          <a:p>
            <a:pPr eaLnBrk="1" hangingPunct="1"/>
            <a:r>
              <a:rPr lang="en-US" altLang="en-US" u="sng" dirty="0" smtClean="0">
                <a:solidFill>
                  <a:srgbClr val="0070C0"/>
                </a:solidFill>
              </a:rPr>
              <a:t>Benzodiazepine drugs: </a:t>
            </a:r>
          </a:p>
          <a:p>
            <a:pPr marL="782638" lvl="1" eaLnBrk="1" hangingPunct="1"/>
            <a:r>
              <a:rPr lang="en-US" altLang="en-US" dirty="0" smtClean="0">
                <a:solidFill>
                  <a:srgbClr val="ED0367"/>
                </a:solidFill>
              </a:rPr>
              <a:t>Contraindications:</a:t>
            </a:r>
          </a:p>
          <a:p>
            <a:pPr marL="1182688" lvl="2" eaLnBrk="1" hangingPunct="1"/>
            <a:r>
              <a:rPr lang="en-US" altLang="en-US" sz="2800" b="1" dirty="0" smtClean="0"/>
              <a:t>Diazepam in children under 9</a:t>
            </a:r>
          </a:p>
          <a:p>
            <a:pPr marL="1182688" lvl="2" eaLnBrk="1" hangingPunct="1"/>
            <a:r>
              <a:rPr lang="en-US" altLang="en-US" sz="2800" b="1" dirty="0" smtClean="0"/>
              <a:t>Narrow angle glaucoma</a:t>
            </a:r>
          </a:p>
          <a:p>
            <a:pPr marL="782638" lvl="1" eaLnBrk="1" hangingPunct="1"/>
            <a:r>
              <a:rPr lang="en-US" altLang="en-US" dirty="0" smtClean="0">
                <a:solidFill>
                  <a:srgbClr val="ED0367"/>
                </a:solidFill>
              </a:rPr>
              <a:t>Adverse Effects:</a:t>
            </a:r>
          </a:p>
          <a:p>
            <a:pPr marL="1182688" lvl="2" eaLnBrk="1" hangingPunct="1"/>
            <a:r>
              <a:rPr lang="en-US" altLang="en-US" sz="2800" b="1" dirty="0" err="1" smtClean="0"/>
              <a:t>Hypotonia</a:t>
            </a:r>
            <a:r>
              <a:rPr lang="en-US" altLang="en-US" sz="2800" b="1" dirty="0" smtClean="0"/>
              <a:t>, Dysarthria</a:t>
            </a:r>
          </a:p>
          <a:p>
            <a:pPr marL="1182688" lvl="2" eaLnBrk="1" hangingPunct="1"/>
            <a:r>
              <a:rPr lang="en-US" altLang="en-US" sz="2800" b="1" dirty="0" smtClean="0"/>
              <a:t>Muscle in-coordination (clonazepam)</a:t>
            </a:r>
          </a:p>
          <a:p>
            <a:pPr marL="1182688" lvl="2" eaLnBrk="1" hangingPunct="1"/>
            <a:r>
              <a:rPr lang="en-US" altLang="en-US" sz="2800" b="1" dirty="0" smtClean="0"/>
              <a:t>Behavioral disturbances (especially in children)</a:t>
            </a:r>
          </a:p>
          <a:p>
            <a:pPr marL="1639888" lvl="3" eaLnBrk="1" hangingPunct="1"/>
            <a:r>
              <a:rPr lang="en-US" altLang="en-US" sz="2800" b="1" dirty="0" smtClean="0"/>
              <a:t>Aggression, Hyperactivity, Irritability and Difficulty concentrating</a:t>
            </a:r>
          </a:p>
        </p:txBody>
      </p:sp>
    </p:spTree>
    <p:extLst>
      <p:ext uri="{BB962C8B-B14F-4D97-AF65-F5344CB8AC3E}">
        <p14:creationId xmlns:p14="http://schemas.microsoft.com/office/powerpoint/2010/main" xmlns="" val="2175317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/>
            <a:r>
              <a:rPr lang="en-US" altLang="en-US" dirty="0" smtClean="0">
                <a:solidFill>
                  <a:srgbClr val="05A77D"/>
                </a:solidFill>
              </a:rPr>
              <a:t>Enhancement of GABA Inhibition</a:t>
            </a:r>
          </a:p>
        </p:txBody>
      </p:sp>
      <p:sp>
        <p:nvSpPr>
          <p:cNvPr id="5529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4800" y="1196752"/>
            <a:ext cx="8686800" cy="5328592"/>
          </a:xfrm>
        </p:spPr>
        <p:txBody>
          <a:bodyPr rIns="132080">
            <a:normAutofit/>
          </a:bodyPr>
          <a:lstStyle/>
          <a:p>
            <a:pPr eaLnBrk="1" hangingPunct="1"/>
            <a:r>
              <a:rPr lang="en-US" altLang="en-US" u="sng" dirty="0" err="1" smtClean="0">
                <a:solidFill>
                  <a:srgbClr val="ED0367"/>
                </a:solidFill>
              </a:rPr>
              <a:t>Tiagabine</a:t>
            </a:r>
            <a:r>
              <a:rPr lang="en-US" altLang="en-US" u="sng" dirty="0" smtClean="0">
                <a:solidFill>
                  <a:srgbClr val="ED0367"/>
                </a:solidFill>
              </a:rPr>
              <a:t>:</a:t>
            </a:r>
          </a:p>
          <a:p>
            <a:pPr marL="782638" lvl="1" eaLnBrk="1" hangingPunct="1"/>
            <a:r>
              <a:rPr lang="en-US" altLang="en-US" b="1" dirty="0" smtClean="0">
                <a:solidFill>
                  <a:srgbClr val="00B0F0"/>
                </a:solidFill>
              </a:rPr>
              <a:t>Mechanism of Action: </a:t>
            </a:r>
          </a:p>
          <a:p>
            <a:pPr marL="1182688" lvl="2" eaLnBrk="1" hangingPunct="1"/>
            <a:r>
              <a:rPr lang="en-US" altLang="en-US" sz="2800" b="1" dirty="0" smtClean="0"/>
              <a:t>Inhibition of GABA transporter (GAT-1) – reduces reuptake of GABA by neurons and glial cells. </a:t>
            </a:r>
          </a:p>
          <a:p>
            <a:pPr marL="782638" lvl="1" eaLnBrk="1" hangingPunct="1"/>
            <a:r>
              <a:rPr lang="en-US" altLang="en-US" b="1" dirty="0" smtClean="0">
                <a:solidFill>
                  <a:srgbClr val="00B0F0"/>
                </a:solidFill>
              </a:rPr>
              <a:t>Indications: </a:t>
            </a:r>
          </a:p>
          <a:p>
            <a:pPr marL="1182688" lvl="2" eaLnBrk="1" hangingPunct="1"/>
            <a:r>
              <a:rPr lang="en-US" altLang="en-US" sz="2800" b="1" dirty="0" smtClean="0"/>
              <a:t>Approved in 1998 as an adjunct therapy for partial seizures in patients at least 12 years old.</a:t>
            </a:r>
          </a:p>
          <a:p>
            <a:pPr marL="782638" lvl="1" eaLnBrk="1" hangingPunct="1"/>
            <a:r>
              <a:rPr lang="en-US" altLang="en-US" b="1" dirty="0" smtClean="0">
                <a:solidFill>
                  <a:srgbClr val="00B0F0"/>
                </a:solidFill>
              </a:rPr>
              <a:t>Contraindications:</a:t>
            </a:r>
          </a:p>
          <a:p>
            <a:pPr marL="1182688" lvl="2" eaLnBrk="1" hangingPunct="1"/>
            <a:r>
              <a:rPr lang="en-US" altLang="en-US" sz="2800" b="1" dirty="0" smtClean="0"/>
              <a:t>Absence seizures</a:t>
            </a:r>
          </a:p>
        </p:txBody>
      </p:sp>
    </p:spTree>
    <p:extLst>
      <p:ext uri="{BB962C8B-B14F-4D97-AF65-F5344CB8AC3E}">
        <p14:creationId xmlns:p14="http://schemas.microsoft.com/office/powerpoint/2010/main" xmlns="" val="1484365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/>
            <a:r>
              <a:rPr lang="en-US" altLang="en-US" dirty="0" smtClean="0">
                <a:solidFill>
                  <a:srgbClr val="05A77D"/>
                </a:solidFill>
              </a:rPr>
              <a:t>Enhancement of GABA Inhibition</a:t>
            </a:r>
          </a:p>
        </p:txBody>
      </p:sp>
      <p:sp>
        <p:nvSpPr>
          <p:cNvPr id="5632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4800" y="1268760"/>
            <a:ext cx="8686800" cy="5256584"/>
          </a:xfrm>
        </p:spPr>
        <p:txBody>
          <a:bodyPr rIns="132080"/>
          <a:lstStyle/>
          <a:p>
            <a:pPr eaLnBrk="1" hangingPunct="1"/>
            <a:r>
              <a:rPr lang="en-US" altLang="en-US" u="sng" dirty="0" err="1" smtClean="0">
                <a:solidFill>
                  <a:srgbClr val="ED0367"/>
                </a:solidFill>
              </a:rPr>
              <a:t>Tiagabine</a:t>
            </a:r>
            <a:r>
              <a:rPr lang="en-US" altLang="en-US" u="sng" dirty="0" smtClean="0">
                <a:solidFill>
                  <a:srgbClr val="ED0367"/>
                </a:solidFill>
              </a:rPr>
              <a:t>:</a:t>
            </a:r>
          </a:p>
          <a:p>
            <a:pPr eaLnBrk="1" hangingPunct="1"/>
            <a:endParaRPr lang="en-US" altLang="en-US" u="sng" dirty="0" smtClean="0"/>
          </a:p>
          <a:p>
            <a:pPr marL="782638" lvl="1" eaLnBrk="1" hangingPunct="1"/>
            <a:r>
              <a:rPr lang="en-US" altLang="en-US" b="1" dirty="0" smtClean="0">
                <a:solidFill>
                  <a:srgbClr val="00B0F0"/>
                </a:solidFill>
              </a:rPr>
              <a:t>Interactions:</a:t>
            </a:r>
          </a:p>
          <a:p>
            <a:pPr marL="1182688" lvl="2" eaLnBrk="1" hangingPunct="1"/>
            <a:r>
              <a:rPr lang="en-US" altLang="en-US" sz="2800" b="1" dirty="0" smtClean="0"/>
              <a:t>Blood levels decreased by CBZ, phenytoin, phenobarbital, &amp; primidone</a:t>
            </a:r>
          </a:p>
          <a:p>
            <a:pPr marL="1182688" lvl="2" eaLnBrk="1" hangingPunct="1"/>
            <a:endParaRPr lang="en-US" altLang="en-US" sz="2800" b="1" dirty="0" smtClean="0"/>
          </a:p>
          <a:p>
            <a:pPr marL="782638" lvl="1" eaLnBrk="1" hangingPunct="1"/>
            <a:r>
              <a:rPr lang="en-US" altLang="en-US" b="1" dirty="0" smtClean="0">
                <a:solidFill>
                  <a:srgbClr val="00B0F0"/>
                </a:solidFill>
              </a:rPr>
              <a:t>Adverse Effects:</a:t>
            </a:r>
          </a:p>
          <a:p>
            <a:pPr marL="1182688" lvl="2" eaLnBrk="1" hangingPunct="1"/>
            <a:r>
              <a:rPr lang="en-US" altLang="en-US" sz="2800" b="1" dirty="0" smtClean="0"/>
              <a:t>Asthenia</a:t>
            </a:r>
          </a:p>
          <a:p>
            <a:pPr marL="1182688" lvl="2" eaLnBrk="1" hangingPunct="1"/>
            <a:r>
              <a:rPr lang="en-US" altLang="en-US" sz="2800" b="1" dirty="0" smtClean="0"/>
              <a:t>Abdominal pain</a:t>
            </a:r>
          </a:p>
        </p:txBody>
      </p:sp>
    </p:spTree>
    <p:extLst>
      <p:ext uri="{BB962C8B-B14F-4D97-AF65-F5344CB8AC3E}">
        <p14:creationId xmlns:p14="http://schemas.microsoft.com/office/powerpoint/2010/main" xmlns="" val="181094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90488"/>
            <a:ext cx="8229600" cy="776287"/>
          </a:xfrm>
        </p:spPr>
        <p:txBody>
          <a:bodyPr rIns="132080"/>
          <a:lstStyle/>
          <a:p>
            <a:pPr indent="0" eaLnBrk="1" hangingPunct="1"/>
            <a:r>
              <a:rPr lang="en-US" altLang="en-US" sz="3300" dirty="0" smtClean="0">
                <a:solidFill>
                  <a:srgbClr val="C00000"/>
                </a:solidFill>
              </a:rPr>
              <a:t>Calcium Channel Blockers</a:t>
            </a:r>
          </a:p>
        </p:txBody>
      </p:sp>
      <p:grpSp>
        <p:nvGrpSpPr>
          <p:cNvPr id="57347" name="Group 6"/>
          <p:cNvGrpSpPr>
            <a:grpSpLocks/>
          </p:cNvGrpSpPr>
          <p:nvPr/>
        </p:nvGrpSpPr>
        <p:grpSpPr bwMode="auto">
          <a:xfrm>
            <a:off x="395536" y="1124744"/>
            <a:ext cx="8568951" cy="5544616"/>
            <a:chOff x="311" y="495"/>
            <a:chExt cx="2918" cy="3825"/>
          </a:xfrm>
        </p:grpSpPr>
        <p:pic>
          <p:nvPicPr>
            <p:cNvPr id="57348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" y="495"/>
              <a:ext cx="2918" cy="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49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" y="2292"/>
              <a:ext cx="667" cy="6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50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12444"/>
            <a:stretch>
              <a:fillRect/>
            </a:stretch>
          </p:blipFill>
          <p:spPr bwMode="auto">
            <a:xfrm>
              <a:off x="687" y="2927"/>
              <a:ext cx="1314" cy="7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1496710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r>
              <a:rPr lang="en-US" altLang="en-US" sz="3300" dirty="0" smtClean="0">
                <a:solidFill>
                  <a:srgbClr val="C00000"/>
                </a:solidFill>
              </a:rPr>
              <a:t>Voltage-Gated C</a:t>
            </a:r>
            <a:r>
              <a:rPr lang="en-US" altLang="en-US" sz="3300" cap="none" dirty="0">
                <a:solidFill>
                  <a:srgbClr val="C00000"/>
                </a:solidFill>
              </a:rPr>
              <a:t>a</a:t>
            </a:r>
            <a:r>
              <a:rPr lang="en-US" altLang="en-US" sz="3300" dirty="0" smtClean="0">
                <a:solidFill>
                  <a:srgbClr val="C00000"/>
                </a:solidFill>
              </a:rPr>
              <a:t>2+ Channel T Currents</a:t>
            </a:r>
          </a:p>
        </p:txBody>
      </p:sp>
      <p:sp>
        <p:nvSpPr>
          <p:cNvPr id="5837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44500" y="1230313"/>
            <a:ext cx="8375972" cy="5367039"/>
          </a:xfrm>
        </p:spPr>
        <p:txBody>
          <a:bodyPr rIns="132080">
            <a:normAutofit/>
          </a:bodyPr>
          <a:lstStyle/>
          <a:p>
            <a:pPr eaLnBrk="1" hangingPunct="1"/>
            <a:r>
              <a:rPr lang="en-US" altLang="en-US" b="1" u="sng" dirty="0" err="1" smtClean="0">
                <a:solidFill>
                  <a:srgbClr val="ED0367"/>
                </a:solidFill>
              </a:rPr>
              <a:t>Ethosuximide</a:t>
            </a:r>
            <a:r>
              <a:rPr lang="en-US" altLang="en-US" b="1" u="sng" dirty="0" smtClean="0">
                <a:solidFill>
                  <a:srgbClr val="ED0367"/>
                </a:solidFill>
              </a:rPr>
              <a:t>:</a:t>
            </a:r>
          </a:p>
          <a:p>
            <a:pPr eaLnBrk="1" hangingPunct="1"/>
            <a:endParaRPr lang="en-US" altLang="en-US" u="sng" dirty="0" smtClean="0"/>
          </a:p>
          <a:p>
            <a:pPr marL="782638" lvl="1" eaLnBrk="1" hangingPunct="1"/>
            <a:r>
              <a:rPr lang="en-US" altLang="en-US" b="1" dirty="0" smtClean="0"/>
              <a:t>Mechanism of Action:  </a:t>
            </a:r>
          </a:p>
          <a:p>
            <a:pPr marL="1182688" lvl="2" eaLnBrk="1" hangingPunct="1"/>
            <a:r>
              <a:rPr lang="en-US" altLang="en-US" b="1" dirty="0" smtClean="0">
                <a:solidFill>
                  <a:srgbClr val="05A77D"/>
                </a:solidFill>
              </a:rPr>
              <a:t>Reduces low threshold Ca2+currents (T currents) in the thalamic neurons. </a:t>
            </a:r>
          </a:p>
          <a:p>
            <a:pPr marL="1182688" lvl="2" eaLnBrk="1" hangingPunct="1"/>
            <a:r>
              <a:rPr lang="en-US" altLang="en-US" b="1" dirty="0" smtClean="0">
                <a:solidFill>
                  <a:srgbClr val="05A77D"/>
                </a:solidFill>
              </a:rPr>
              <a:t>Half-life is ~60 </a:t>
            </a:r>
            <a:r>
              <a:rPr lang="en-US" altLang="en-US" b="1" dirty="0" err="1" smtClean="0">
                <a:solidFill>
                  <a:srgbClr val="05A77D"/>
                </a:solidFill>
              </a:rPr>
              <a:t>hr</a:t>
            </a:r>
            <a:r>
              <a:rPr lang="en-US" altLang="en-US" b="1" dirty="0" smtClean="0">
                <a:solidFill>
                  <a:srgbClr val="05A77D"/>
                </a:solidFill>
              </a:rPr>
              <a:t> in adults; ~30hr in children.</a:t>
            </a:r>
          </a:p>
          <a:p>
            <a:pPr marL="782638" lvl="1" eaLnBrk="1" hangingPunct="1"/>
            <a:r>
              <a:rPr lang="en-US" altLang="en-US" b="1" dirty="0" smtClean="0"/>
              <a:t>Indications:</a:t>
            </a:r>
          </a:p>
          <a:p>
            <a:pPr marL="1182688" lvl="2" eaLnBrk="1" hangingPunct="1"/>
            <a:r>
              <a:rPr lang="en-US" altLang="en-US" b="1" dirty="0" smtClean="0">
                <a:solidFill>
                  <a:srgbClr val="05A77D"/>
                </a:solidFill>
              </a:rPr>
              <a:t>First line for absence seizures</a:t>
            </a:r>
          </a:p>
          <a:p>
            <a:pPr marL="782638" lvl="1" eaLnBrk="1" hangingPunct="1"/>
            <a:r>
              <a:rPr lang="en-US" altLang="en-US" b="1" dirty="0" smtClean="0"/>
              <a:t>Contraindications:</a:t>
            </a:r>
          </a:p>
          <a:p>
            <a:pPr marL="1182688" lvl="2" eaLnBrk="1" hangingPunct="1"/>
            <a:r>
              <a:rPr lang="en-US" altLang="en-US" b="1" dirty="0" smtClean="0">
                <a:solidFill>
                  <a:srgbClr val="05A77D"/>
                </a:solidFill>
              </a:rPr>
              <a:t>May exacerbate partial &amp; tonic-</a:t>
            </a:r>
            <a:r>
              <a:rPr lang="en-US" altLang="en-US" b="1" dirty="0" err="1" smtClean="0">
                <a:solidFill>
                  <a:srgbClr val="05A77D"/>
                </a:solidFill>
              </a:rPr>
              <a:t>clonic</a:t>
            </a:r>
            <a:r>
              <a:rPr lang="en-US" altLang="en-US" b="1" dirty="0" smtClean="0">
                <a:solidFill>
                  <a:srgbClr val="05A77D"/>
                </a:solidFill>
              </a:rPr>
              <a:t> seizures</a:t>
            </a:r>
          </a:p>
        </p:txBody>
      </p:sp>
      <p:pic>
        <p:nvPicPr>
          <p:cNvPr id="5837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230313"/>
            <a:ext cx="1993900" cy="167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932306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>
            <a:normAutofit/>
          </a:bodyPr>
          <a:lstStyle/>
          <a:p>
            <a:pPr indent="0" eaLnBrk="1" hangingPunct="1"/>
            <a:r>
              <a:rPr lang="en-US" altLang="en-US" sz="3300" dirty="0" smtClean="0">
                <a:solidFill>
                  <a:srgbClr val="C00000"/>
                </a:solidFill>
              </a:rPr>
              <a:t>Voltage-Gated C</a:t>
            </a:r>
            <a:r>
              <a:rPr lang="en-US" altLang="en-US" sz="3300" cap="none" dirty="0" smtClean="0">
                <a:solidFill>
                  <a:srgbClr val="C00000"/>
                </a:solidFill>
              </a:rPr>
              <a:t>a</a:t>
            </a:r>
            <a:r>
              <a:rPr lang="en-US" altLang="en-US" sz="3300" dirty="0" smtClean="0">
                <a:solidFill>
                  <a:srgbClr val="C00000"/>
                </a:solidFill>
              </a:rPr>
              <a:t>2+ Channel T Currents</a:t>
            </a:r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4800" y="1268760"/>
            <a:ext cx="8686800" cy="5328592"/>
          </a:xfrm>
        </p:spPr>
        <p:txBody>
          <a:bodyPr rIns="132080">
            <a:normAutofit lnSpcReduction="10000"/>
          </a:bodyPr>
          <a:lstStyle/>
          <a:p>
            <a:pPr eaLnBrk="1" hangingPunct="1"/>
            <a:r>
              <a:rPr lang="en-US" altLang="en-US" b="1" u="sng" dirty="0" err="1" smtClean="0">
                <a:solidFill>
                  <a:srgbClr val="ED0367"/>
                </a:solidFill>
              </a:rPr>
              <a:t>Ethosuximide</a:t>
            </a:r>
            <a:r>
              <a:rPr lang="en-US" altLang="en-US" b="1" u="sng" dirty="0" smtClean="0">
                <a:solidFill>
                  <a:srgbClr val="ED0367"/>
                </a:solidFill>
              </a:rPr>
              <a:t>:</a:t>
            </a:r>
          </a:p>
          <a:p>
            <a:pPr marL="782638" lvl="1" eaLnBrk="1" hangingPunct="1"/>
            <a:r>
              <a:rPr lang="en-US" altLang="en-US" b="1" dirty="0" smtClean="0"/>
              <a:t>Adverse Effects:</a:t>
            </a:r>
          </a:p>
          <a:p>
            <a:pPr marL="1182688" lvl="2" eaLnBrk="1" hangingPunct="1"/>
            <a:r>
              <a:rPr lang="en-US" altLang="en-US" b="1" dirty="0" smtClean="0">
                <a:solidFill>
                  <a:srgbClr val="05A77D"/>
                </a:solidFill>
              </a:rPr>
              <a:t>Psychotic behavior</a:t>
            </a:r>
          </a:p>
          <a:p>
            <a:pPr marL="1182688" lvl="2" eaLnBrk="1" hangingPunct="1"/>
            <a:r>
              <a:rPr lang="en-US" altLang="en-US" b="1" dirty="0" smtClean="0">
                <a:solidFill>
                  <a:srgbClr val="05A77D"/>
                </a:solidFill>
              </a:rPr>
              <a:t>Blood </a:t>
            </a:r>
            <a:r>
              <a:rPr lang="en-US" altLang="en-US" b="1" dirty="0" err="1" smtClean="0">
                <a:solidFill>
                  <a:srgbClr val="05A77D"/>
                </a:solidFill>
              </a:rPr>
              <a:t>dyscrasias</a:t>
            </a:r>
            <a:endParaRPr lang="en-US" altLang="en-US" b="1" dirty="0" smtClean="0">
              <a:solidFill>
                <a:srgbClr val="05A77D"/>
              </a:solidFill>
            </a:endParaRPr>
          </a:p>
          <a:p>
            <a:pPr marL="1182688" lvl="2" eaLnBrk="1" hangingPunct="1"/>
            <a:r>
              <a:rPr lang="en-US" altLang="en-US" b="1" dirty="0" smtClean="0">
                <a:solidFill>
                  <a:srgbClr val="05A77D"/>
                </a:solidFill>
              </a:rPr>
              <a:t>Persistent headaches</a:t>
            </a:r>
          </a:p>
          <a:p>
            <a:pPr marL="1182688" lvl="2" eaLnBrk="1" hangingPunct="1"/>
            <a:r>
              <a:rPr lang="en-US" altLang="en-US" b="1" dirty="0" smtClean="0">
                <a:solidFill>
                  <a:srgbClr val="05A77D"/>
                </a:solidFill>
              </a:rPr>
              <a:t>Anorexia</a:t>
            </a:r>
          </a:p>
          <a:p>
            <a:pPr marL="1182688" lvl="2" eaLnBrk="1" hangingPunct="1"/>
            <a:r>
              <a:rPr lang="en-US" altLang="en-US" b="1" dirty="0" smtClean="0">
                <a:solidFill>
                  <a:srgbClr val="05A77D"/>
                </a:solidFill>
              </a:rPr>
              <a:t>Hiccups</a:t>
            </a:r>
          </a:p>
          <a:p>
            <a:pPr marL="1182688" lvl="2" eaLnBrk="1" hangingPunct="1"/>
            <a:r>
              <a:rPr lang="en-US" altLang="en-US" b="1" dirty="0" smtClean="0">
                <a:solidFill>
                  <a:srgbClr val="05A77D"/>
                </a:solidFill>
              </a:rPr>
              <a:t>Lupus-like syndromes</a:t>
            </a:r>
          </a:p>
          <a:p>
            <a:pPr marL="1182688" lvl="2" eaLnBrk="1" hangingPunct="1"/>
            <a:endParaRPr lang="en-US" altLang="en-US" b="1" dirty="0" smtClean="0"/>
          </a:p>
          <a:p>
            <a:pPr marL="782638" lvl="1" eaLnBrk="1" hangingPunct="1"/>
            <a:r>
              <a:rPr lang="en-US" altLang="en-US" b="1" dirty="0" smtClean="0"/>
              <a:t>Toxicity:</a:t>
            </a:r>
          </a:p>
          <a:p>
            <a:pPr marL="1182688" lvl="2" eaLnBrk="1" hangingPunct="1"/>
            <a:r>
              <a:rPr lang="en-US" altLang="en-US" b="1" dirty="0" err="1" smtClean="0">
                <a:solidFill>
                  <a:srgbClr val="05A77D"/>
                </a:solidFill>
              </a:rPr>
              <a:t>parkinson</a:t>
            </a:r>
            <a:r>
              <a:rPr lang="en-US" altLang="en-US" b="1" dirty="0" smtClean="0">
                <a:solidFill>
                  <a:srgbClr val="05A77D"/>
                </a:solidFill>
              </a:rPr>
              <a:t>-like symptoms</a:t>
            </a:r>
          </a:p>
          <a:p>
            <a:pPr marL="1182688" lvl="2" eaLnBrk="1" hangingPunct="1"/>
            <a:r>
              <a:rPr lang="en-US" altLang="en-US" b="1" dirty="0" smtClean="0">
                <a:solidFill>
                  <a:srgbClr val="05A77D"/>
                </a:solidFill>
              </a:rPr>
              <a:t>photophobia</a:t>
            </a:r>
          </a:p>
        </p:txBody>
      </p:sp>
    </p:spTree>
    <p:extLst>
      <p:ext uri="{BB962C8B-B14F-4D97-AF65-F5344CB8AC3E}">
        <p14:creationId xmlns:p14="http://schemas.microsoft.com/office/powerpoint/2010/main" xmlns="" val="1451885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EPILEPSY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40768"/>
            <a:ext cx="8587680" cy="5184576"/>
          </a:xfrm>
        </p:spPr>
        <p:txBody>
          <a:bodyPr>
            <a:normAutofit/>
          </a:bodyPr>
          <a:lstStyle/>
          <a:p>
            <a:pPr marL="698500" indent="-444500">
              <a:lnSpc>
                <a:spcPct val="110000"/>
              </a:lnSpc>
              <a:buSzPct val="171000"/>
            </a:pPr>
            <a:r>
              <a:rPr lang="en-US" altLang="en-US" sz="1800" b="1" dirty="0">
                <a:solidFill>
                  <a:schemeClr val="tx1"/>
                </a:solidFill>
              </a:rPr>
              <a:t>Neurons communicate between themselves using small molecules called neurotransmitters.</a:t>
            </a:r>
          </a:p>
          <a:p>
            <a:pPr marL="698500" indent="-444500">
              <a:lnSpc>
                <a:spcPct val="110000"/>
              </a:lnSpc>
              <a:buSzPct val="171000"/>
            </a:pPr>
            <a:endParaRPr lang="en-US" altLang="en-US" sz="1800" b="1" dirty="0">
              <a:solidFill>
                <a:schemeClr val="tx1"/>
              </a:solidFill>
            </a:endParaRPr>
          </a:p>
          <a:p>
            <a:pPr marL="698500" indent="-444500">
              <a:buSzPct val="171000"/>
            </a:pPr>
            <a:r>
              <a:rPr lang="en-US" altLang="en-US" sz="1800" b="1" dirty="0">
                <a:solidFill>
                  <a:schemeClr val="tx1"/>
                </a:solidFill>
              </a:rPr>
              <a:t>These neurotransmitters modulate and regulate the electrical activity of a given neuron, and tell it when to fire an action potential or when not to.</a:t>
            </a:r>
          </a:p>
          <a:p>
            <a:pPr marL="1041400" lvl="1" indent="-444500">
              <a:buSzPct val="171000"/>
              <a:buFont typeface="Lucida Grande" charset="0"/>
              <a:buChar char="-"/>
            </a:pPr>
            <a:r>
              <a:rPr lang="en-US" altLang="en-US" sz="1800" b="1" dirty="0">
                <a:solidFill>
                  <a:srgbClr val="0070C0"/>
                </a:solidFill>
              </a:rPr>
              <a:t>Glutamate = excitatory (tells the neuron to fire)</a:t>
            </a:r>
          </a:p>
          <a:p>
            <a:pPr marL="1041400" lvl="1" indent="-444500">
              <a:buSzPct val="171000"/>
              <a:buFont typeface="Lucida Grande" charset="0"/>
              <a:buChar char="-"/>
            </a:pPr>
            <a:r>
              <a:rPr lang="en-US" altLang="en-US" sz="1800" b="1" dirty="0">
                <a:solidFill>
                  <a:srgbClr val="05A77D"/>
                </a:solidFill>
              </a:rPr>
              <a:t>GABA = inhibitory (dampens the neuron firing rate)</a:t>
            </a:r>
          </a:p>
          <a:p>
            <a:pPr marL="1041400" lvl="1" indent="-444500">
              <a:buSzPct val="171000"/>
              <a:buFont typeface="Lucida Grande" charset="0"/>
              <a:buChar char="-"/>
            </a:pPr>
            <a:endParaRPr lang="en-US" altLang="en-US" sz="1800" b="1" dirty="0">
              <a:solidFill>
                <a:schemeClr val="accent2"/>
              </a:solidFill>
            </a:endParaRPr>
          </a:p>
          <a:p>
            <a:pPr marL="698500" indent="-444500">
              <a:buSzPct val="171000"/>
            </a:pPr>
            <a:r>
              <a:rPr lang="en-US" altLang="en-US" sz="1800" b="1" dirty="0">
                <a:solidFill>
                  <a:schemeClr val="tx1"/>
                </a:solidFill>
              </a:rPr>
              <a:t>The action potential is an electrical signal that travels down the axon, and is created using sodium ions (Na+), and inhibited by potassium ions (K+).</a:t>
            </a:r>
          </a:p>
          <a:p>
            <a:pPr marL="698500" indent="-444500">
              <a:buSzPct val="171000"/>
            </a:pPr>
            <a:endParaRPr lang="en-US" altLang="en-US" sz="1800" b="1" dirty="0">
              <a:solidFill>
                <a:schemeClr val="tx1"/>
              </a:solidFill>
            </a:endParaRPr>
          </a:p>
          <a:p>
            <a:pPr marL="698500" indent="-444500">
              <a:buSzPct val="171000"/>
            </a:pPr>
            <a:r>
              <a:rPr lang="en-US" altLang="en-US" sz="1800" b="1" dirty="0">
                <a:solidFill>
                  <a:schemeClr val="tx1"/>
                </a:solidFill>
              </a:rPr>
              <a:t>Usually these processes work synergistically to produce normal behavior and activity.</a:t>
            </a:r>
          </a:p>
          <a:p>
            <a:pPr marL="698500" indent="-444500">
              <a:buSzPct val="171000"/>
            </a:pPr>
            <a:endParaRPr lang="en-US" altLang="en-US" sz="1800" b="1" dirty="0">
              <a:solidFill>
                <a:schemeClr val="tx1"/>
              </a:solidFill>
            </a:endParaRPr>
          </a:p>
          <a:p>
            <a:pPr marL="698500" indent="-444500">
              <a:buSzPct val="171000"/>
            </a:pPr>
            <a:r>
              <a:rPr lang="en-US" altLang="en-US" sz="1800" b="1" dirty="0">
                <a:solidFill>
                  <a:schemeClr val="tx1"/>
                </a:solidFill>
              </a:rPr>
              <a:t>When dysfunctional, abnormal electrical activity occurs and can produce seizures</a:t>
            </a:r>
            <a:r>
              <a:rPr lang="en-US" altLang="en-US" sz="1800" b="1" dirty="0" smtClean="0">
                <a:solidFill>
                  <a:schemeClr val="tx1"/>
                </a:solidFill>
              </a:rPr>
              <a:t>.</a:t>
            </a:r>
            <a:endParaRPr lang="en-US" alt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3501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/>
            <a:r>
              <a:rPr lang="en-US" altLang="en-US" dirty="0" smtClean="0">
                <a:solidFill>
                  <a:srgbClr val="C00000"/>
                </a:solidFill>
              </a:rPr>
              <a:t>Blockade of Calcium Channels (</a:t>
            </a:r>
            <a:r>
              <a:rPr lang="en-US" altLang="en-US" dirty="0" smtClean="0">
                <a:solidFill>
                  <a:srgbClr val="C00000"/>
                </a:solidFill>
                <a:latin typeface="Symbol" pitchFamily="18" charset="2"/>
                <a:sym typeface="Symbol" pitchFamily="18" charset="2"/>
              </a:rPr>
              <a:t></a:t>
            </a:r>
            <a:r>
              <a:rPr lang="en-US" altLang="en-US" dirty="0" smtClean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6041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268760"/>
            <a:ext cx="8435280" cy="5328592"/>
          </a:xfrm>
        </p:spPr>
        <p:txBody>
          <a:bodyPr rIns="132080">
            <a:normAutofit lnSpcReduction="10000"/>
          </a:bodyPr>
          <a:lstStyle/>
          <a:p>
            <a:pPr eaLnBrk="1" hangingPunct="1"/>
            <a:r>
              <a:rPr lang="en-US" altLang="en-US" b="1" u="sng" dirty="0" smtClean="0">
                <a:solidFill>
                  <a:srgbClr val="FF0000"/>
                </a:solidFill>
              </a:rPr>
              <a:t>Gabapentin:</a:t>
            </a:r>
          </a:p>
          <a:p>
            <a:pPr eaLnBrk="1" hangingPunct="1"/>
            <a:endParaRPr lang="en-US" altLang="en-US" u="sng" dirty="0" smtClean="0"/>
          </a:p>
          <a:p>
            <a:pPr marL="782638" lvl="1" eaLnBrk="1" hangingPunct="1"/>
            <a:r>
              <a:rPr lang="en-US" altLang="en-US" b="1" dirty="0" smtClean="0"/>
              <a:t>Mechanism of Action:</a:t>
            </a:r>
          </a:p>
          <a:p>
            <a:pPr marL="1182688" lvl="2" eaLnBrk="1" hangingPunct="1"/>
            <a:r>
              <a:rPr lang="en-US" altLang="en-US" b="1" dirty="0" smtClean="0">
                <a:solidFill>
                  <a:srgbClr val="05A77D"/>
                </a:solidFill>
              </a:rPr>
              <a:t>Originally designed to be a centrally acting GABA agonist.</a:t>
            </a:r>
          </a:p>
          <a:p>
            <a:pPr marL="1182688" lvl="2" eaLnBrk="1" hangingPunct="1"/>
            <a:r>
              <a:rPr lang="en-US" altLang="en-US" b="1" dirty="0" smtClean="0">
                <a:solidFill>
                  <a:srgbClr val="05A77D"/>
                </a:solidFill>
              </a:rPr>
              <a:t>Selective inhibition of v-g Ca2+ channels containing the α2δ1 subunit.</a:t>
            </a:r>
          </a:p>
          <a:p>
            <a:pPr marL="1182688" lvl="2" eaLnBrk="1" hangingPunct="1"/>
            <a:endParaRPr lang="en-US" altLang="en-US" b="1" dirty="0" smtClean="0"/>
          </a:p>
          <a:p>
            <a:pPr marL="782638" lvl="1" eaLnBrk="1" hangingPunct="1"/>
            <a:r>
              <a:rPr lang="en-US" altLang="en-US" b="1" dirty="0" smtClean="0"/>
              <a:t>Indications: </a:t>
            </a:r>
          </a:p>
          <a:p>
            <a:pPr marL="1182688" lvl="2" eaLnBrk="1" hangingPunct="1"/>
            <a:r>
              <a:rPr lang="en-US" altLang="en-US" b="1" dirty="0" smtClean="0">
                <a:solidFill>
                  <a:srgbClr val="05A77D"/>
                </a:solidFill>
              </a:rPr>
              <a:t>adjunct therapy in adults and children with partial &amp; secondarily generalized seizures.</a:t>
            </a:r>
          </a:p>
          <a:p>
            <a:pPr marL="1182688" lvl="2" eaLnBrk="1" hangingPunct="1"/>
            <a:r>
              <a:rPr lang="en-US" altLang="en-US" b="1" dirty="0" smtClean="0">
                <a:solidFill>
                  <a:srgbClr val="05A77D"/>
                </a:solidFill>
              </a:rPr>
              <a:t>Also effective as monotherapy.</a:t>
            </a:r>
          </a:p>
        </p:txBody>
      </p:sp>
      <p:pic>
        <p:nvPicPr>
          <p:cNvPr id="6042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473200"/>
            <a:ext cx="2260600" cy="103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802809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23528" y="1268760"/>
            <a:ext cx="8496944" cy="5256584"/>
          </a:xfrm>
        </p:spPr>
        <p:txBody>
          <a:bodyPr rIns="132080">
            <a:normAutofit/>
          </a:bodyPr>
          <a:lstStyle/>
          <a:p>
            <a:pPr eaLnBrk="1" hangingPunct="1"/>
            <a:r>
              <a:rPr lang="en-US" altLang="en-US" u="sng" dirty="0" smtClean="0">
                <a:solidFill>
                  <a:srgbClr val="FF0000"/>
                </a:solidFill>
              </a:rPr>
              <a:t>Gabapentin (Neurontin):</a:t>
            </a:r>
          </a:p>
          <a:p>
            <a:pPr eaLnBrk="1" hangingPunct="1"/>
            <a:endParaRPr lang="en-US" altLang="en-US" u="sng" dirty="0" smtClean="0"/>
          </a:p>
          <a:p>
            <a:pPr marL="782638" lvl="1" eaLnBrk="1" hangingPunct="1"/>
            <a:r>
              <a:rPr lang="en-US" altLang="en-US" b="1" dirty="0" smtClean="0"/>
              <a:t>Contraindications:</a:t>
            </a:r>
          </a:p>
          <a:p>
            <a:pPr marL="1182688" lvl="2" eaLnBrk="1" hangingPunct="1"/>
            <a:r>
              <a:rPr lang="en-US" altLang="en-US" b="1" dirty="0" smtClean="0">
                <a:solidFill>
                  <a:srgbClr val="05A77D"/>
                </a:solidFill>
              </a:rPr>
              <a:t>Can exacerbate myoclonic &amp; absence seizures. </a:t>
            </a:r>
          </a:p>
          <a:p>
            <a:pPr marL="782638" lvl="1" eaLnBrk="1" hangingPunct="1"/>
            <a:r>
              <a:rPr lang="en-US" altLang="en-US" b="1" dirty="0" smtClean="0"/>
              <a:t>Adverse Effects:</a:t>
            </a:r>
          </a:p>
          <a:p>
            <a:pPr marL="1182688" lvl="2" eaLnBrk="1" hangingPunct="1"/>
            <a:r>
              <a:rPr lang="en-US" altLang="en-US" b="1" dirty="0" smtClean="0">
                <a:solidFill>
                  <a:srgbClr val="05A77D"/>
                </a:solidFill>
              </a:rPr>
              <a:t>Weight Gain (5%) with ankle edema</a:t>
            </a:r>
          </a:p>
          <a:p>
            <a:pPr marL="1182688" lvl="2" eaLnBrk="1" hangingPunct="1"/>
            <a:r>
              <a:rPr lang="en-US" altLang="en-US" b="1" dirty="0" smtClean="0">
                <a:solidFill>
                  <a:srgbClr val="05A77D"/>
                </a:solidFill>
              </a:rPr>
              <a:t>Irritability </a:t>
            </a:r>
          </a:p>
          <a:p>
            <a:pPr marL="1182688" lvl="2" eaLnBrk="1" hangingPunct="1"/>
            <a:r>
              <a:rPr lang="en-US" altLang="en-US" b="1" dirty="0" smtClean="0">
                <a:solidFill>
                  <a:srgbClr val="05A77D"/>
                </a:solidFill>
              </a:rPr>
              <a:t>Behavioral problems in children (6%)</a:t>
            </a:r>
          </a:p>
          <a:p>
            <a:pPr marL="1182688" lvl="2" eaLnBrk="1" hangingPunct="1"/>
            <a:r>
              <a:rPr lang="en-US" altLang="en-US" b="1" dirty="0" smtClean="0">
                <a:solidFill>
                  <a:srgbClr val="05A77D"/>
                </a:solidFill>
              </a:rPr>
              <a:t>Has been associated with movement disorders.</a:t>
            </a:r>
          </a:p>
        </p:txBody>
      </p:sp>
      <p:sp>
        <p:nvSpPr>
          <p:cNvPr id="61443" name="Rectangle 4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/>
            <a:r>
              <a:rPr lang="en-US" altLang="en-US" dirty="0" smtClean="0">
                <a:solidFill>
                  <a:srgbClr val="C00000"/>
                </a:solidFill>
              </a:rPr>
              <a:t>Blockade of Calcium Channels (</a:t>
            </a:r>
            <a:r>
              <a:rPr lang="en-US" altLang="en-US" dirty="0" smtClean="0">
                <a:solidFill>
                  <a:srgbClr val="C00000"/>
                </a:solidFill>
                <a:latin typeface="Symbol" pitchFamily="18" charset="2"/>
                <a:sym typeface="Symbol" pitchFamily="18" charset="2"/>
              </a:rPr>
              <a:t></a:t>
            </a:r>
            <a:r>
              <a:rPr lang="en-US" altLang="en-US" dirty="0" smtClean="0">
                <a:solidFill>
                  <a:srgbClr val="C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xmlns="" val="22857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1520" y="1268760"/>
            <a:ext cx="8740080" cy="5462240"/>
          </a:xfrm>
        </p:spPr>
        <p:txBody>
          <a:bodyPr rIns="132080">
            <a:normAutofit lnSpcReduction="10000"/>
          </a:bodyPr>
          <a:lstStyle/>
          <a:p>
            <a:pPr eaLnBrk="1" hangingPunct="1"/>
            <a:r>
              <a:rPr lang="en-US" altLang="en-US" b="1" u="sng" dirty="0" err="1" smtClean="0">
                <a:solidFill>
                  <a:srgbClr val="ED0367"/>
                </a:solidFill>
              </a:rPr>
              <a:t>Pregabalin</a:t>
            </a:r>
            <a:r>
              <a:rPr lang="en-US" altLang="en-US" b="1" u="sng" dirty="0" smtClean="0">
                <a:solidFill>
                  <a:srgbClr val="ED0367"/>
                </a:solidFill>
              </a:rPr>
              <a:t>:</a:t>
            </a:r>
          </a:p>
          <a:p>
            <a:pPr marL="782638" lvl="1" eaLnBrk="1" hangingPunct="1"/>
            <a:r>
              <a:rPr lang="en-US" altLang="en-US" b="1" dirty="0" smtClean="0">
                <a:solidFill>
                  <a:srgbClr val="05A77D"/>
                </a:solidFill>
              </a:rPr>
              <a:t>Mechanism of Action:</a:t>
            </a:r>
          </a:p>
          <a:p>
            <a:pPr marL="1182688" lvl="2" eaLnBrk="1" hangingPunct="1"/>
            <a:r>
              <a:rPr lang="en-US" altLang="en-US" b="1" dirty="0" smtClean="0"/>
              <a:t>Same as gabapentin</a:t>
            </a:r>
          </a:p>
          <a:p>
            <a:pPr marL="782638" lvl="1" eaLnBrk="1" hangingPunct="1"/>
            <a:r>
              <a:rPr lang="en-US" altLang="en-US" b="1" dirty="0" smtClean="0">
                <a:solidFill>
                  <a:srgbClr val="05A77D"/>
                </a:solidFill>
              </a:rPr>
              <a:t>Indications:</a:t>
            </a:r>
          </a:p>
          <a:p>
            <a:pPr marL="1182688" lvl="2" eaLnBrk="1" hangingPunct="1"/>
            <a:r>
              <a:rPr lang="en-US" altLang="en-US" b="1" dirty="0" smtClean="0"/>
              <a:t>Approved in 2005</a:t>
            </a:r>
          </a:p>
          <a:p>
            <a:pPr marL="1182688" lvl="2" eaLnBrk="1" hangingPunct="1"/>
            <a:r>
              <a:rPr lang="en-US" altLang="en-US" b="1" dirty="0" smtClean="0"/>
              <a:t>Adjunct therapy for partial &amp; secondarily generalized seizures</a:t>
            </a:r>
          </a:p>
          <a:p>
            <a:pPr marL="782638" lvl="1" eaLnBrk="1" hangingPunct="1"/>
            <a:r>
              <a:rPr lang="en-US" altLang="en-US" b="1" dirty="0" smtClean="0">
                <a:solidFill>
                  <a:srgbClr val="05A77D"/>
                </a:solidFill>
              </a:rPr>
              <a:t>Contraindications:</a:t>
            </a:r>
          </a:p>
          <a:p>
            <a:pPr marL="1182688" lvl="2" eaLnBrk="1" hangingPunct="1"/>
            <a:r>
              <a:rPr lang="en-US" altLang="en-US" b="1" dirty="0" smtClean="0"/>
              <a:t>No effect on absence, myoclonic, or primary generalized tonic-</a:t>
            </a:r>
            <a:r>
              <a:rPr lang="en-US" altLang="en-US" b="1" dirty="0" err="1" smtClean="0"/>
              <a:t>clonic</a:t>
            </a:r>
            <a:r>
              <a:rPr lang="en-US" altLang="en-US" b="1" dirty="0" smtClean="0"/>
              <a:t> seizures</a:t>
            </a:r>
          </a:p>
          <a:p>
            <a:pPr marL="782638" lvl="1" eaLnBrk="1" hangingPunct="1"/>
            <a:r>
              <a:rPr lang="en-US" altLang="en-US" b="1" dirty="0" smtClean="0">
                <a:solidFill>
                  <a:srgbClr val="05A77D"/>
                </a:solidFill>
              </a:rPr>
              <a:t>Other uses:</a:t>
            </a:r>
          </a:p>
          <a:p>
            <a:pPr marL="1182688" lvl="2" eaLnBrk="1" hangingPunct="1"/>
            <a:r>
              <a:rPr lang="en-US" altLang="en-US" b="1" dirty="0" smtClean="0"/>
              <a:t>Prescribed for neuropathic pain, fibromyalgia</a:t>
            </a:r>
          </a:p>
        </p:txBody>
      </p:sp>
      <p:sp>
        <p:nvSpPr>
          <p:cNvPr id="62467" name="Rectangle 6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/>
            <a:r>
              <a:rPr lang="en-US" altLang="en-US" dirty="0" smtClean="0">
                <a:solidFill>
                  <a:srgbClr val="C00000"/>
                </a:solidFill>
              </a:rPr>
              <a:t>Blockade of Calcium Channels (</a:t>
            </a:r>
            <a:r>
              <a:rPr lang="en-US" altLang="en-US" dirty="0" smtClean="0">
                <a:solidFill>
                  <a:srgbClr val="C00000"/>
                </a:solidFill>
                <a:latin typeface="Symbol" pitchFamily="18" charset="2"/>
                <a:sym typeface="Symbol" pitchFamily="18" charset="2"/>
              </a:rPr>
              <a:t></a:t>
            </a:r>
            <a:r>
              <a:rPr lang="en-US" altLang="en-US" dirty="0" smtClean="0">
                <a:solidFill>
                  <a:srgbClr val="C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xmlns="" val="2226972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39688"/>
            <a:ext cx="8229600" cy="1017587"/>
          </a:xfrm>
        </p:spPr>
        <p:txBody>
          <a:bodyPr rIns="132080"/>
          <a:lstStyle/>
          <a:p>
            <a:pPr indent="0" eaLnBrk="1" hangingPunct="1"/>
            <a:r>
              <a:rPr lang="en-US" altLang="en-US" sz="3300" dirty="0" smtClean="0">
                <a:solidFill>
                  <a:srgbClr val="00B0F0"/>
                </a:solidFill>
              </a:rPr>
              <a:t>Other/Unknown MOA</a:t>
            </a:r>
          </a:p>
        </p:txBody>
      </p:sp>
      <p:sp>
        <p:nvSpPr>
          <p:cNvPr id="6349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87338" y="1223963"/>
            <a:ext cx="8229600" cy="5257800"/>
          </a:xfrm>
        </p:spPr>
        <p:txBody>
          <a:bodyPr rIns="132080">
            <a:normAutofit fontScale="92500" lnSpcReduction="10000"/>
          </a:bodyPr>
          <a:lstStyle/>
          <a:p>
            <a:pPr eaLnBrk="1" hangingPunct="1"/>
            <a:r>
              <a:rPr lang="en-US" altLang="en-US" u="sng" smtClean="0"/>
              <a:t>Levetiracetam (Keppra):</a:t>
            </a:r>
          </a:p>
          <a:p>
            <a:pPr eaLnBrk="1" hangingPunct="1"/>
            <a:endParaRPr lang="en-US" altLang="en-US" u="sng" smtClean="0"/>
          </a:p>
          <a:p>
            <a:pPr marL="782638" lvl="1" eaLnBrk="1" hangingPunct="1"/>
            <a:r>
              <a:rPr lang="en-US" altLang="en-US" smtClean="0"/>
              <a:t>Mechanism of Action: </a:t>
            </a:r>
          </a:p>
          <a:p>
            <a:pPr marL="1182688" lvl="2" eaLnBrk="1" hangingPunct="1"/>
            <a:r>
              <a:rPr lang="en-US" altLang="en-US" smtClean="0"/>
              <a:t>Not exactly known</a:t>
            </a:r>
          </a:p>
          <a:p>
            <a:pPr marL="1182688" lvl="2" eaLnBrk="1" hangingPunct="1"/>
            <a:r>
              <a:rPr lang="en-US" altLang="en-US" smtClean="0"/>
              <a:t>Binding affinity to Synaptic Vesicle Protein 2A  correlates with its anticonvulsant activity.</a:t>
            </a:r>
          </a:p>
          <a:p>
            <a:pPr marL="1182688" lvl="2" eaLnBrk="1" hangingPunct="1"/>
            <a:r>
              <a:rPr lang="en-US" altLang="en-US" smtClean="0"/>
              <a:t>Also blocks calcium channel N-currents, increases intracellular Ca</a:t>
            </a:r>
            <a:r>
              <a:rPr lang="en-US" altLang="en-US" baseline="30000" smtClean="0"/>
              <a:t>2+</a:t>
            </a:r>
            <a:r>
              <a:rPr lang="en-US" altLang="en-US" smtClean="0"/>
              <a:t> levels, modulates GABA channel currents</a:t>
            </a:r>
          </a:p>
          <a:p>
            <a:pPr marL="782638" lvl="1" eaLnBrk="1" hangingPunct="1"/>
            <a:r>
              <a:rPr lang="en-US" altLang="en-US" smtClean="0"/>
              <a:t>Indications:  </a:t>
            </a:r>
          </a:p>
          <a:p>
            <a:pPr marL="1182688" lvl="2" eaLnBrk="1" hangingPunct="1"/>
            <a:r>
              <a:rPr lang="en-US" altLang="en-US" smtClean="0"/>
              <a:t>Approved in 1999 as an adjunct therapy for adults with partial seizures. </a:t>
            </a:r>
          </a:p>
          <a:p>
            <a:pPr marL="1182688" lvl="2" eaLnBrk="1" hangingPunct="1"/>
            <a:r>
              <a:rPr lang="en-US" altLang="en-US" smtClean="0"/>
              <a:t>Some patients have success with monotherapy</a:t>
            </a:r>
          </a:p>
        </p:txBody>
      </p:sp>
      <p:pic>
        <p:nvPicPr>
          <p:cNvPr id="6349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99113" y="1358900"/>
            <a:ext cx="24288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368650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/>
            <a:r>
              <a:rPr lang="en-US" altLang="en-US" dirty="0" smtClean="0">
                <a:solidFill>
                  <a:srgbClr val="00B0F0"/>
                </a:solidFill>
              </a:rPr>
              <a:t>Other/Unknown MOA</a:t>
            </a:r>
          </a:p>
        </p:txBody>
      </p:sp>
      <p:sp>
        <p:nvSpPr>
          <p:cNvPr id="6451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47700" y="1268760"/>
            <a:ext cx="8229600" cy="5328592"/>
          </a:xfrm>
        </p:spPr>
        <p:txBody>
          <a:bodyPr rIns="132080">
            <a:normAutofit/>
          </a:bodyPr>
          <a:lstStyle/>
          <a:p>
            <a:pPr eaLnBrk="1" hangingPunct="1"/>
            <a:r>
              <a:rPr lang="en-US" altLang="en-US" u="sng" dirty="0" err="1" smtClean="0"/>
              <a:t>Levetiracetam</a:t>
            </a:r>
            <a:r>
              <a:rPr lang="en-US" altLang="en-US" u="sng" dirty="0" smtClean="0"/>
              <a:t> (</a:t>
            </a:r>
            <a:r>
              <a:rPr lang="en-US" altLang="en-US" u="sng" dirty="0" err="1" smtClean="0"/>
              <a:t>Keppra</a:t>
            </a:r>
            <a:r>
              <a:rPr lang="en-US" altLang="en-US" u="sng" dirty="0" smtClean="0"/>
              <a:t>):</a:t>
            </a:r>
          </a:p>
          <a:p>
            <a:pPr eaLnBrk="1" hangingPunct="1"/>
            <a:endParaRPr lang="en-US" altLang="en-US" u="sng" dirty="0" smtClean="0"/>
          </a:p>
          <a:p>
            <a:pPr marL="782638" lvl="1" eaLnBrk="1" hangingPunct="1"/>
            <a:r>
              <a:rPr lang="en-US" altLang="en-US" dirty="0" smtClean="0"/>
              <a:t>Contraindications:</a:t>
            </a:r>
          </a:p>
          <a:p>
            <a:pPr marL="1182688" lvl="2" eaLnBrk="1" hangingPunct="1"/>
            <a:r>
              <a:rPr lang="en-US" altLang="en-US" dirty="0" smtClean="0"/>
              <a:t>Renal dysfunction</a:t>
            </a:r>
          </a:p>
          <a:p>
            <a:pPr marL="1182688" lvl="2" eaLnBrk="1" hangingPunct="1"/>
            <a:endParaRPr lang="en-US" altLang="en-US" dirty="0" smtClean="0"/>
          </a:p>
          <a:p>
            <a:pPr marL="782638" lvl="1" eaLnBrk="1" hangingPunct="1"/>
            <a:r>
              <a:rPr lang="en-US" altLang="en-US" dirty="0" smtClean="0"/>
              <a:t>Adverse Effects:</a:t>
            </a:r>
          </a:p>
          <a:p>
            <a:pPr marL="1182688" lvl="2" eaLnBrk="1" hangingPunct="1"/>
            <a:r>
              <a:rPr lang="en-US" altLang="en-US" dirty="0" smtClean="0"/>
              <a:t>Asthenia</a:t>
            </a:r>
          </a:p>
          <a:p>
            <a:pPr marL="1182688" lvl="2" eaLnBrk="1" hangingPunct="1"/>
            <a:r>
              <a:rPr lang="en-US" altLang="en-US" dirty="0" smtClean="0"/>
              <a:t>Infection</a:t>
            </a:r>
          </a:p>
          <a:p>
            <a:pPr marL="1182688" lvl="2" eaLnBrk="1" hangingPunct="1"/>
            <a:r>
              <a:rPr lang="en-US" altLang="en-US" dirty="0" smtClean="0"/>
              <a:t>Behavioral problems in children</a:t>
            </a:r>
          </a:p>
        </p:txBody>
      </p:sp>
    </p:spTree>
    <p:extLst>
      <p:ext uri="{BB962C8B-B14F-4D97-AF65-F5344CB8AC3E}">
        <p14:creationId xmlns:p14="http://schemas.microsoft.com/office/powerpoint/2010/main" xmlns="" val="269898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/>
            <a:r>
              <a:rPr lang="en-US" altLang="en-US" dirty="0" smtClean="0">
                <a:solidFill>
                  <a:srgbClr val="00B0F0"/>
                </a:solidFill>
              </a:rPr>
              <a:t>Other/Unknown MOA</a:t>
            </a:r>
          </a:p>
        </p:txBody>
      </p:sp>
      <p:sp>
        <p:nvSpPr>
          <p:cNvPr id="6553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87400" y="1409700"/>
            <a:ext cx="8128000" cy="3213100"/>
          </a:xfrm>
        </p:spPr>
        <p:txBody>
          <a:bodyPr rIns="132080"/>
          <a:lstStyle/>
          <a:p>
            <a:pPr eaLnBrk="1" hangingPunct="1"/>
            <a:r>
              <a:rPr lang="en-US" altLang="en-US" smtClean="0"/>
              <a:t>Magnesium chloride: Used for magnesium deficiency seizures. </a:t>
            </a:r>
          </a:p>
          <a:p>
            <a:pPr eaLnBrk="1" hangingPunct="1"/>
            <a:r>
              <a:rPr lang="en-US" altLang="en-US" smtClean="0"/>
              <a:t>Paraldehyde: Alcohol withdrawal seizures. </a:t>
            </a:r>
          </a:p>
        </p:txBody>
      </p:sp>
    </p:spTree>
    <p:extLst>
      <p:ext uri="{BB962C8B-B14F-4D97-AF65-F5344CB8AC3E}">
        <p14:creationId xmlns:p14="http://schemas.microsoft.com/office/powerpoint/2010/main" xmlns="" val="2982841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r>
              <a:rPr lang="en-US" altLang="en-US" dirty="0" smtClean="0">
                <a:solidFill>
                  <a:srgbClr val="05A77D"/>
                </a:solidFill>
              </a:rPr>
              <a:t>Summary</a:t>
            </a:r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95536" y="1196752"/>
            <a:ext cx="8568952" cy="5472608"/>
          </a:xfrm>
        </p:spPr>
        <p:txBody>
          <a:bodyPr rIns="132080">
            <a:normAutofit/>
          </a:bodyPr>
          <a:lstStyle/>
          <a:p>
            <a:pPr marL="0" indent="0" algn="ctr">
              <a:buNone/>
            </a:pPr>
            <a:r>
              <a:rPr lang="en-US" altLang="en-US" sz="2400" b="1" dirty="0" smtClean="0">
                <a:solidFill>
                  <a:srgbClr val="ED0367"/>
                </a:solidFill>
              </a:rPr>
              <a:t>ANTI-EPILEPTICS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5536" y="1700808"/>
            <a:ext cx="2232248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>
                <a:solidFill>
                  <a:srgbClr val="FF0000"/>
                </a:solidFill>
              </a:rPr>
              <a:t>Na+ Channel Drugs</a:t>
            </a:r>
          </a:p>
          <a:p>
            <a:r>
              <a:rPr lang="en-US" altLang="en-US" b="1" dirty="0">
                <a:solidFill>
                  <a:srgbClr val="0070C0"/>
                </a:solidFill>
              </a:rPr>
              <a:t>Phenytoin </a:t>
            </a:r>
            <a:endParaRPr lang="en-US" altLang="en-US" b="1" dirty="0">
              <a:solidFill>
                <a:srgbClr val="0070C0"/>
              </a:solidFill>
              <a:ea typeface="ヒラギノ角ゴ Pro W6" charset="-128"/>
            </a:endParaRPr>
          </a:p>
          <a:p>
            <a:pPr>
              <a:spcBef>
                <a:spcPts val="1400"/>
              </a:spcBef>
            </a:pPr>
            <a:r>
              <a:rPr lang="en-US" altLang="en-US" b="1" dirty="0" err="1">
                <a:solidFill>
                  <a:srgbClr val="0070C0"/>
                </a:solidFill>
              </a:rPr>
              <a:t>Cabamazepine</a:t>
            </a:r>
            <a:r>
              <a:rPr lang="en-US" altLang="en-US" b="1" dirty="0">
                <a:solidFill>
                  <a:srgbClr val="0070C0"/>
                </a:solidFill>
              </a:rPr>
              <a:t> </a:t>
            </a:r>
            <a:endParaRPr lang="en-US" altLang="en-US" b="1" dirty="0">
              <a:solidFill>
                <a:srgbClr val="0070C0"/>
              </a:solidFill>
              <a:ea typeface="ヒラギノ角ゴ Pro W6" charset="-128"/>
            </a:endParaRPr>
          </a:p>
          <a:p>
            <a:pPr>
              <a:spcBef>
                <a:spcPts val="1400"/>
              </a:spcBef>
            </a:pPr>
            <a:r>
              <a:rPr lang="en-US" altLang="en-US" b="1" dirty="0" err="1">
                <a:solidFill>
                  <a:srgbClr val="0070C0"/>
                </a:solidFill>
              </a:rPr>
              <a:t>Valproic</a:t>
            </a:r>
            <a:r>
              <a:rPr lang="en-US" altLang="en-US" b="1" dirty="0">
                <a:solidFill>
                  <a:srgbClr val="0070C0"/>
                </a:solidFill>
              </a:rPr>
              <a:t> </a:t>
            </a:r>
            <a:r>
              <a:rPr lang="en-US" altLang="en-US" b="1" dirty="0" smtClean="0">
                <a:solidFill>
                  <a:srgbClr val="0070C0"/>
                </a:solidFill>
              </a:rPr>
              <a:t>Acid</a:t>
            </a:r>
            <a:endParaRPr lang="en-US" altLang="en-US" b="1" dirty="0">
              <a:solidFill>
                <a:srgbClr val="0070C0"/>
              </a:solidFill>
              <a:ea typeface="ヒラギノ角ゴ Pro W6" charset="-128"/>
            </a:endParaRPr>
          </a:p>
          <a:p>
            <a:pPr>
              <a:spcBef>
                <a:spcPts val="1400"/>
              </a:spcBef>
            </a:pPr>
            <a:r>
              <a:rPr lang="en-US" altLang="en-US" b="1" dirty="0">
                <a:solidFill>
                  <a:srgbClr val="0070C0"/>
                </a:solidFill>
              </a:rPr>
              <a:t>Lamotrigine </a:t>
            </a:r>
            <a:endParaRPr lang="en-US" altLang="en-US" b="1" dirty="0">
              <a:solidFill>
                <a:srgbClr val="0070C0"/>
              </a:solidFill>
              <a:ea typeface="ヒラギノ角ゴ Pro W6" charset="-128"/>
            </a:endParaRPr>
          </a:p>
          <a:p>
            <a:pPr>
              <a:spcBef>
                <a:spcPts val="1400"/>
              </a:spcBef>
            </a:pPr>
            <a:r>
              <a:rPr lang="en-US" altLang="en-US" b="1" dirty="0" err="1" smtClean="0">
                <a:solidFill>
                  <a:srgbClr val="0070C0"/>
                </a:solidFill>
              </a:rPr>
              <a:t>Topiramate</a:t>
            </a:r>
            <a:endParaRPr lang="en-US" altLang="en-US" b="1" dirty="0">
              <a:solidFill>
                <a:srgbClr val="0070C0"/>
              </a:solidFill>
              <a:ea typeface="ヒラギノ角ゴ Pro W6" charset="-128"/>
            </a:endParaRPr>
          </a:p>
          <a:p>
            <a:pPr>
              <a:spcBef>
                <a:spcPts val="1400"/>
              </a:spcBef>
            </a:pPr>
            <a:r>
              <a:rPr lang="en-US" altLang="en-US" b="1" dirty="0" err="1" smtClean="0">
                <a:solidFill>
                  <a:srgbClr val="0070C0"/>
                </a:solidFill>
              </a:rPr>
              <a:t>Zonisamide</a:t>
            </a:r>
            <a:endParaRPr lang="en-US" altLang="en-US" b="1" dirty="0">
              <a:solidFill>
                <a:srgbClr val="0070C0"/>
              </a:solidFill>
              <a:ea typeface="ヒラギノ角ゴ Pro W6" charset="-128"/>
            </a:endParaRPr>
          </a:p>
          <a:p>
            <a:pPr>
              <a:spcBef>
                <a:spcPts val="1400"/>
              </a:spcBef>
            </a:pPr>
            <a:r>
              <a:rPr lang="en-US" altLang="en-US" b="1" dirty="0">
                <a:solidFill>
                  <a:srgbClr val="0070C0"/>
                </a:solidFill>
              </a:rPr>
              <a:t>Lidocaine</a:t>
            </a:r>
            <a:endParaRPr lang="en-US" altLang="en-US" b="1" dirty="0">
              <a:solidFill>
                <a:srgbClr val="0070C0"/>
              </a:solidFill>
              <a:ea typeface="ヒラギノ角ゴ Pro W6" charset="-128"/>
            </a:endParaRPr>
          </a:p>
          <a:p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2483768" y="1722034"/>
            <a:ext cx="2376264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b="1" dirty="0">
                <a:solidFill>
                  <a:srgbClr val="FF0000"/>
                </a:solidFill>
              </a:rPr>
              <a:t>GABA </a:t>
            </a:r>
            <a:r>
              <a:rPr lang="en-US" altLang="en-US" b="1" dirty="0" smtClean="0">
                <a:solidFill>
                  <a:srgbClr val="FF0000"/>
                </a:solidFill>
              </a:rPr>
              <a:t>Drugs</a:t>
            </a:r>
          </a:p>
          <a:p>
            <a:r>
              <a:rPr lang="en-US" altLang="en-US" sz="2000" b="1" dirty="0"/>
              <a:t>Barbiturates</a:t>
            </a:r>
            <a:r>
              <a:rPr lang="en-US" altLang="en-US" sz="2000" dirty="0"/>
              <a:t>:</a:t>
            </a:r>
          </a:p>
          <a:p>
            <a:pPr marL="782638" lvl="1"/>
            <a:r>
              <a:rPr lang="en-US" altLang="en-US" b="1" dirty="0">
                <a:solidFill>
                  <a:srgbClr val="7030A0"/>
                </a:solidFill>
              </a:rPr>
              <a:t>Phenobarbital (Luminal)</a:t>
            </a:r>
          </a:p>
          <a:p>
            <a:pPr marL="782638" lvl="1"/>
            <a:r>
              <a:rPr lang="en-US" altLang="en-US" b="1" dirty="0" err="1">
                <a:solidFill>
                  <a:srgbClr val="7030A0"/>
                </a:solidFill>
              </a:rPr>
              <a:t>Pimidone</a:t>
            </a:r>
            <a:r>
              <a:rPr lang="en-US" altLang="en-US" b="1" dirty="0">
                <a:solidFill>
                  <a:srgbClr val="7030A0"/>
                </a:solidFill>
              </a:rPr>
              <a:t> (</a:t>
            </a:r>
            <a:r>
              <a:rPr lang="en-US" altLang="en-US" b="1" dirty="0" err="1">
                <a:solidFill>
                  <a:srgbClr val="7030A0"/>
                </a:solidFill>
              </a:rPr>
              <a:t>Mysoline</a:t>
            </a:r>
            <a:r>
              <a:rPr lang="en-US" altLang="en-US" b="1" dirty="0">
                <a:solidFill>
                  <a:srgbClr val="7030A0"/>
                </a:solidFill>
              </a:rPr>
              <a:t>)</a:t>
            </a:r>
          </a:p>
          <a:p>
            <a:r>
              <a:rPr lang="en-US" altLang="en-US" sz="2000" b="1" dirty="0"/>
              <a:t>Benzodiazepines:</a:t>
            </a:r>
            <a:endParaRPr lang="en-US" altLang="en-US" sz="2000" b="1" dirty="0">
              <a:ea typeface="ヒラギノ角ゴ Pro W6" charset="-128"/>
            </a:endParaRPr>
          </a:p>
          <a:p>
            <a:pPr marL="782638" lvl="1"/>
            <a:r>
              <a:rPr lang="en-US" altLang="en-US" b="1" dirty="0">
                <a:solidFill>
                  <a:srgbClr val="7030A0"/>
                </a:solidFill>
              </a:rPr>
              <a:t>Diazepam (Valium)</a:t>
            </a:r>
          </a:p>
          <a:p>
            <a:pPr marL="782638" lvl="1"/>
            <a:r>
              <a:rPr lang="en-US" altLang="en-US" b="1" dirty="0">
                <a:solidFill>
                  <a:srgbClr val="7030A0"/>
                </a:solidFill>
              </a:rPr>
              <a:t>Lorazepam (Ativan)</a:t>
            </a:r>
          </a:p>
          <a:p>
            <a:pPr marL="782638" lvl="1"/>
            <a:r>
              <a:rPr lang="en-US" altLang="en-US" b="1" dirty="0">
                <a:solidFill>
                  <a:srgbClr val="7030A0"/>
                </a:solidFill>
              </a:rPr>
              <a:t>Clonazepam (</a:t>
            </a:r>
            <a:r>
              <a:rPr lang="en-US" altLang="en-US" b="1" dirty="0" err="1">
                <a:solidFill>
                  <a:srgbClr val="7030A0"/>
                </a:solidFill>
              </a:rPr>
              <a:t>Klonopin</a:t>
            </a:r>
            <a:r>
              <a:rPr lang="en-US" altLang="en-US" b="1" dirty="0">
                <a:solidFill>
                  <a:srgbClr val="7030A0"/>
                </a:solidFill>
              </a:rPr>
              <a:t>)</a:t>
            </a:r>
          </a:p>
          <a:p>
            <a:pPr marL="782638" lvl="1"/>
            <a:r>
              <a:rPr lang="en-US" altLang="en-US" b="1" dirty="0" err="1">
                <a:solidFill>
                  <a:srgbClr val="7030A0"/>
                </a:solidFill>
              </a:rPr>
              <a:t>Clorazepate</a:t>
            </a:r>
            <a:r>
              <a:rPr lang="en-US" altLang="en-US" b="1" dirty="0">
                <a:solidFill>
                  <a:srgbClr val="7030A0"/>
                </a:solidFill>
              </a:rPr>
              <a:t> (</a:t>
            </a:r>
            <a:r>
              <a:rPr lang="en-US" altLang="en-US" b="1" dirty="0" err="1">
                <a:solidFill>
                  <a:srgbClr val="7030A0"/>
                </a:solidFill>
              </a:rPr>
              <a:t>Tranxene</a:t>
            </a:r>
            <a:r>
              <a:rPr lang="en-US" altLang="en-US" b="1" dirty="0">
                <a:solidFill>
                  <a:srgbClr val="7030A0"/>
                </a:solidFill>
              </a:rPr>
              <a:t>-SD)</a:t>
            </a:r>
          </a:p>
          <a:p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4855707" y="2285389"/>
            <a:ext cx="155205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600"/>
              </a:spcBef>
              <a:buClr>
                <a:srgbClr val="0B0881"/>
              </a:buClr>
              <a:buSzPct val="100000"/>
              <a:buFont typeface="Lucida Grande" charset="0"/>
              <a:buChar char="•"/>
            </a:pPr>
            <a:r>
              <a:rPr lang="en-US" altLang="en-US" b="1" dirty="0" err="1">
                <a:solidFill>
                  <a:schemeClr val="accent1">
                    <a:lumMod val="75000"/>
                  </a:schemeClr>
                </a:solidFill>
                <a:cs typeface="Arial" charset="0"/>
              </a:rPr>
              <a:t>Tiagabine</a:t>
            </a:r>
            <a:r>
              <a:rPr lang="en-US" altLang="en-US" b="1" dirty="0">
                <a:solidFill>
                  <a:schemeClr val="accent1">
                    <a:lumMod val="75000"/>
                  </a:schemeClr>
                </a:solidFill>
                <a:cs typeface="Arial" charset="0"/>
              </a:rPr>
              <a:t> </a:t>
            </a:r>
          </a:p>
          <a:p>
            <a:pPr>
              <a:spcBef>
                <a:spcPts val="1600"/>
              </a:spcBef>
              <a:buClr>
                <a:srgbClr val="0B0881"/>
              </a:buClr>
              <a:buSzPct val="100000"/>
              <a:buFont typeface="Lucida Grande" charset="0"/>
              <a:buChar char="•"/>
            </a:pPr>
            <a:r>
              <a:rPr lang="en-US" altLang="en-US" b="1" dirty="0" err="1">
                <a:solidFill>
                  <a:schemeClr val="accent1">
                    <a:lumMod val="75000"/>
                  </a:schemeClr>
                </a:solidFill>
                <a:cs typeface="Arial" charset="0"/>
              </a:rPr>
              <a:t>Valproic</a:t>
            </a:r>
            <a:r>
              <a:rPr lang="en-US" altLang="en-US" b="1" dirty="0">
                <a:solidFill>
                  <a:schemeClr val="accent1">
                    <a:lumMod val="75000"/>
                  </a:schemeClr>
                </a:solidFill>
                <a:cs typeface="Arial" charset="0"/>
              </a:rPr>
              <a:t> </a:t>
            </a:r>
            <a:r>
              <a:rPr lang="en-US" altLang="en-US" b="1" dirty="0" smtClean="0">
                <a:solidFill>
                  <a:schemeClr val="accent1">
                    <a:lumMod val="75000"/>
                  </a:schemeClr>
                </a:solidFill>
                <a:cs typeface="Arial" charset="0"/>
              </a:rPr>
              <a:t>Acid</a:t>
            </a:r>
            <a:endParaRPr lang="en-US" altLang="en-US" b="1" dirty="0">
              <a:solidFill>
                <a:schemeClr val="accent1">
                  <a:lumMod val="75000"/>
                </a:schemeClr>
              </a:solidFill>
              <a:cs typeface="Arial" charset="0"/>
            </a:endParaRPr>
          </a:p>
          <a:p>
            <a:pPr>
              <a:spcBef>
                <a:spcPts val="1600"/>
              </a:spcBef>
              <a:buClr>
                <a:srgbClr val="0B0881"/>
              </a:buClr>
              <a:buSzPct val="100000"/>
              <a:buFont typeface="Lucida Grande" charset="0"/>
              <a:buChar char="•"/>
            </a:pPr>
            <a:r>
              <a:rPr lang="en-US" altLang="en-US" b="1" dirty="0" err="1">
                <a:solidFill>
                  <a:schemeClr val="accent1">
                    <a:lumMod val="75000"/>
                  </a:schemeClr>
                </a:solidFill>
                <a:cs typeface="Arial" charset="0"/>
              </a:rPr>
              <a:t>Topiramate</a:t>
            </a:r>
            <a:r>
              <a:rPr lang="en-US" altLang="en-US" b="1" dirty="0">
                <a:solidFill>
                  <a:schemeClr val="accent1">
                    <a:lumMod val="75000"/>
                  </a:schemeClr>
                </a:solidFill>
                <a:cs typeface="Arial" charset="0"/>
              </a:rPr>
              <a:t> </a:t>
            </a:r>
          </a:p>
          <a:p>
            <a:pPr>
              <a:spcBef>
                <a:spcPts val="1600"/>
              </a:spcBef>
              <a:buClr>
                <a:srgbClr val="0B0881"/>
              </a:buClr>
              <a:buSzPct val="100000"/>
              <a:buFont typeface="Lucida Grande" charset="0"/>
              <a:buChar char="•"/>
            </a:pPr>
            <a:r>
              <a:rPr lang="en-US" altLang="en-US" b="1" dirty="0" err="1">
                <a:solidFill>
                  <a:schemeClr val="accent1">
                    <a:lumMod val="75000"/>
                  </a:schemeClr>
                </a:solidFill>
                <a:cs typeface="Arial" charset="0"/>
              </a:rPr>
              <a:t>Zonisamide</a:t>
            </a:r>
            <a:r>
              <a:rPr lang="en-US" altLang="en-US" b="1" dirty="0">
                <a:solidFill>
                  <a:schemeClr val="accent1">
                    <a:lumMod val="75000"/>
                  </a:schemeClr>
                </a:solidFill>
                <a:cs typeface="Arial" charset="0"/>
              </a:rPr>
              <a:t> </a:t>
            </a:r>
          </a:p>
          <a:p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6876256" y="1628800"/>
            <a:ext cx="2088232" cy="3913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>
                <a:solidFill>
                  <a:srgbClr val="FF0000"/>
                </a:solidFill>
              </a:rPr>
              <a:t>Ca</a:t>
            </a:r>
            <a:r>
              <a:rPr lang="en-US" altLang="en-US" b="1" baseline="30000" dirty="0">
                <a:solidFill>
                  <a:srgbClr val="FF0000"/>
                </a:solidFill>
              </a:rPr>
              <a:t>2+</a:t>
            </a:r>
            <a:r>
              <a:rPr lang="en-US" altLang="en-US" b="1" dirty="0">
                <a:solidFill>
                  <a:srgbClr val="FF0000"/>
                </a:solidFill>
              </a:rPr>
              <a:t> Channel </a:t>
            </a:r>
            <a:r>
              <a:rPr lang="en-US" altLang="en-US" b="1" dirty="0" smtClean="0">
                <a:solidFill>
                  <a:srgbClr val="FF0000"/>
                </a:solidFill>
              </a:rPr>
              <a:t>Drugs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b="1" dirty="0" err="1" smtClean="0">
                <a:solidFill>
                  <a:srgbClr val="05A77D"/>
                </a:solidFill>
              </a:rPr>
              <a:t>Ethosuximide</a:t>
            </a:r>
            <a:endParaRPr lang="en-US" altLang="en-US" b="1" dirty="0">
              <a:solidFill>
                <a:srgbClr val="05A77D"/>
              </a:solidFill>
              <a:ea typeface="ヒラギノ角ゴ Pro W6" charset="-128"/>
            </a:endParaRPr>
          </a:p>
          <a:p>
            <a:pPr>
              <a:spcBef>
                <a:spcPts val="1800"/>
              </a:spcBef>
            </a:pPr>
            <a:r>
              <a:rPr lang="en-US" altLang="en-US" b="1" dirty="0" err="1">
                <a:solidFill>
                  <a:srgbClr val="05A77D"/>
                </a:solidFill>
              </a:rPr>
              <a:t>Valproic</a:t>
            </a:r>
            <a:r>
              <a:rPr lang="en-US" altLang="en-US" b="1" dirty="0">
                <a:solidFill>
                  <a:srgbClr val="05A77D"/>
                </a:solidFill>
              </a:rPr>
              <a:t> </a:t>
            </a:r>
            <a:r>
              <a:rPr lang="en-US" altLang="en-US" b="1" dirty="0" smtClean="0">
                <a:solidFill>
                  <a:srgbClr val="05A77D"/>
                </a:solidFill>
              </a:rPr>
              <a:t>Acid</a:t>
            </a:r>
            <a:endParaRPr lang="en-US" altLang="en-US" b="1" dirty="0">
              <a:solidFill>
                <a:srgbClr val="05A77D"/>
              </a:solidFill>
              <a:ea typeface="ヒラギノ角ゴ Pro W6" charset="-128"/>
            </a:endParaRPr>
          </a:p>
          <a:p>
            <a:pPr>
              <a:spcBef>
                <a:spcPts val="1800"/>
              </a:spcBef>
            </a:pPr>
            <a:r>
              <a:rPr lang="en-US" altLang="en-US" b="1" dirty="0" err="1" smtClean="0">
                <a:solidFill>
                  <a:srgbClr val="05A77D"/>
                </a:solidFill>
              </a:rPr>
              <a:t>Zonisamide</a:t>
            </a:r>
            <a:endParaRPr lang="en-US" altLang="en-US" b="1" dirty="0">
              <a:solidFill>
                <a:srgbClr val="05A77D"/>
              </a:solidFill>
            </a:endParaRPr>
          </a:p>
          <a:p>
            <a:pPr>
              <a:spcBef>
                <a:spcPts val="1800"/>
              </a:spcBef>
            </a:pPr>
            <a:endParaRPr lang="en-US" altLang="en-US" b="1" dirty="0">
              <a:solidFill>
                <a:srgbClr val="05A77D"/>
              </a:solidFill>
            </a:endParaRPr>
          </a:p>
          <a:p>
            <a:r>
              <a:rPr lang="en-US" altLang="en-US" b="1" dirty="0">
                <a:solidFill>
                  <a:srgbClr val="05A77D"/>
                </a:solidFill>
              </a:rPr>
              <a:t>Gabapentin </a:t>
            </a:r>
            <a:endParaRPr lang="en-US" altLang="en-US" b="1" dirty="0">
              <a:solidFill>
                <a:srgbClr val="05A77D"/>
              </a:solidFill>
              <a:ea typeface="ヒラギノ角ゴ Pro W6" charset="-128"/>
            </a:endParaRPr>
          </a:p>
          <a:p>
            <a:pPr>
              <a:spcBef>
                <a:spcPts val="1400"/>
              </a:spcBef>
            </a:pPr>
            <a:r>
              <a:rPr lang="en-US" altLang="en-US" b="1" dirty="0" err="1" smtClean="0">
                <a:solidFill>
                  <a:srgbClr val="05A77D"/>
                </a:solidFill>
              </a:rPr>
              <a:t>Pregabalin</a:t>
            </a:r>
            <a:endParaRPr lang="en-US" altLang="en-US" b="1" dirty="0">
              <a:solidFill>
                <a:srgbClr val="05A77D"/>
              </a:solidFill>
              <a:ea typeface="ヒラギノ角ゴ Pro W6" charset="-128"/>
            </a:endParaRPr>
          </a:p>
          <a:p>
            <a:pPr>
              <a:spcBef>
                <a:spcPts val="1400"/>
              </a:spcBef>
            </a:pPr>
            <a:r>
              <a:rPr lang="en-US" altLang="en-US" b="1" dirty="0" err="1" smtClean="0">
                <a:solidFill>
                  <a:srgbClr val="05A77D"/>
                </a:solidFill>
              </a:rPr>
              <a:t>Levetiracetam</a:t>
            </a:r>
            <a:endParaRPr lang="en-US" altLang="en-US" b="1" dirty="0">
              <a:solidFill>
                <a:srgbClr val="05A77D"/>
              </a:solidFill>
              <a:ea typeface="ヒラギノ角ゴ Pro W6" charset="-128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666432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r>
              <a:rPr lang="en-US" altLang="en-US" smtClean="0"/>
              <a:t>Other/Unknown MOA</a:t>
            </a:r>
          </a:p>
        </p:txBody>
      </p:sp>
      <p:sp>
        <p:nvSpPr>
          <p:cNvPr id="7065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489200" y="1854200"/>
            <a:ext cx="5359400" cy="3556000"/>
          </a:xfrm>
        </p:spPr>
        <p:txBody>
          <a:bodyPr rIns="132080"/>
          <a:lstStyle/>
          <a:p>
            <a:pPr>
              <a:spcBef>
                <a:spcPts val="1400"/>
              </a:spcBef>
            </a:pPr>
            <a:r>
              <a:rPr lang="en-US" altLang="en-US" b="1" smtClean="0"/>
              <a:t>Magnesium chloride</a:t>
            </a:r>
            <a:endParaRPr lang="en-US" altLang="en-US" b="1" smtClean="0">
              <a:ea typeface="ヒラギノ角ゴ Pro W6" charset="-128"/>
            </a:endParaRPr>
          </a:p>
          <a:p>
            <a:pPr>
              <a:spcBef>
                <a:spcPts val="1400"/>
              </a:spcBef>
            </a:pPr>
            <a:r>
              <a:rPr lang="en-US" altLang="en-US" b="1" smtClean="0"/>
              <a:t>Paraldehyde</a:t>
            </a:r>
            <a:endParaRPr lang="en-US" altLang="en-US" b="1" smtClean="0">
              <a:ea typeface="ヒラギノ角ゴ Pro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09571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>
            <a:normAutofit fontScale="90000"/>
          </a:bodyPr>
          <a:lstStyle/>
          <a:p>
            <a:r>
              <a:rPr lang="en-US" altLang="en-US" sz="3500" smtClean="0"/>
              <a:t>Primary Generalized Tonic-Clonic (Grand Mal) Seizures </a:t>
            </a:r>
          </a:p>
        </p:txBody>
      </p:sp>
      <p:sp>
        <p:nvSpPr>
          <p:cNvPr id="7168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2044700"/>
            <a:ext cx="3517900" cy="4025900"/>
          </a:xfrm>
        </p:spPr>
        <p:txBody>
          <a:bodyPr rIns="132080"/>
          <a:lstStyle/>
          <a:p>
            <a:r>
              <a:rPr lang="en-US" altLang="en-US" b="1" u="sng" smtClean="0"/>
              <a:t>Drugs of Choice:</a:t>
            </a:r>
            <a:endParaRPr lang="en-US" altLang="en-US" b="1" u="sng" smtClean="0">
              <a:ea typeface="ヒラギノ角ゴ Pro W6" charset="-128"/>
            </a:endParaRPr>
          </a:p>
          <a:p>
            <a:pPr marL="1182688" lvl="2"/>
            <a:r>
              <a:rPr lang="en-US" altLang="en-US" smtClean="0"/>
              <a:t>Phenytoin</a:t>
            </a:r>
          </a:p>
          <a:p>
            <a:pPr marL="1182688" lvl="2"/>
            <a:r>
              <a:rPr lang="en-US" altLang="en-US" smtClean="0"/>
              <a:t>Carbamazepine</a:t>
            </a:r>
          </a:p>
          <a:p>
            <a:pPr marL="1182688" lvl="2"/>
            <a:r>
              <a:rPr lang="en-US" altLang="en-US" smtClean="0"/>
              <a:t>Oxcarbazepine</a:t>
            </a:r>
          </a:p>
          <a:p>
            <a:pPr marL="1182688" lvl="2"/>
            <a:r>
              <a:rPr lang="en-US" altLang="en-US" smtClean="0"/>
              <a:t>Valproate</a:t>
            </a:r>
          </a:p>
        </p:txBody>
      </p:sp>
      <p:sp>
        <p:nvSpPr>
          <p:cNvPr id="71684" name="Rectangle 3"/>
          <p:cNvSpPr>
            <a:spLocks/>
          </p:cNvSpPr>
          <p:nvPr/>
        </p:nvSpPr>
        <p:spPr bwMode="auto">
          <a:xfrm>
            <a:off x="5054600" y="2095500"/>
            <a:ext cx="3517900" cy="402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eaLnBrk="1" hangingPunct="1">
              <a:spcBef>
                <a:spcPts val="738"/>
              </a:spcBef>
              <a:buSzPct val="100000"/>
              <a:buFont typeface="Lucida Grande" charset="0"/>
              <a:buChar char="•"/>
            </a:pPr>
            <a:r>
              <a:rPr lang="en-US" altLang="en-US" b="1" u="sng">
                <a:solidFill>
                  <a:srgbClr val="0B0881"/>
                </a:solidFill>
                <a:cs typeface="Arial" charset="0"/>
              </a:rPr>
              <a:t>Alternatives</a:t>
            </a:r>
            <a:endParaRPr lang="en-US" altLang="en-US">
              <a:solidFill>
                <a:srgbClr val="0B0881"/>
              </a:solidFill>
              <a:cs typeface="Arial" charset="0"/>
            </a:endParaRPr>
          </a:p>
          <a:p>
            <a:pPr lvl="1" eaLnBrk="1" hangingPunct="1">
              <a:spcBef>
                <a:spcPts val="550"/>
              </a:spcBef>
              <a:buSzPct val="100000"/>
              <a:buFont typeface="Lucida Grande" charset="0"/>
              <a:buChar char="•"/>
            </a:pPr>
            <a:r>
              <a:rPr lang="en-US" altLang="en-US" sz="2000">
                <a:solidFill>
                  <a:schemeClr val="tx1"/>
                </a:solidFill>
                <a:cs typeface="Arial" charset="0"/>
              </a:rPr>
              <a:t>Lamotrigine</a:t>
            </a:r>
          </a:p>
          <a:p>
            <a:pPr lvl="1" eaLnBrk="1" hangingPunct="1">
              <a:spcBef>
                <a:spcPts val="550"/>
              </a:spcBef>
              <a:buSzPct val="100000"/>
              <a:buFont typeface="Lucida Grande" charset="0"/>
              <a:buChar char="•"/>
            </a:pPr>
            <a:r>
              <a:rPr lang="en-US" altLang="en-US" sz="2000">
                <a:solidFill>
                  <a:schemeClr val="tx1"/>
                </a:solidFill>
                <a:cs typeface="Arial" charset="0"/>
              </a:rPr>
              <a:t>Topiramate</a:t>
            </a:r>
          </a:p>
          <a:p>
            <a:pPr lvl="1" eaLnBrk="1" hangingPunct="1">
              <a:spcBef>
                <a:spcPts val="550"/>
              </a:spcBef>
              <a:buSzPct val="100000"/>
              <a:buFont typeface="Lucida Grande" charset="0"/>
              <a:buChar char="•"/>
            </a:pPr>
            <a:r>
              <a:rPr lang="en-US" altLang="en-US" sz="2000">
                <a:solidFill>
                  <a:schemeClr val="tx1"/>
                </a:solidFill>
                <a:cs typeface="Arial" charset="0"/>
              </a:rPr>
              <a:t>Zonisamide</a:t>
            </a:r>
          </a:p>
          <a:p>
            <a:pPr lvl="1" eaLnBrk="1" hangingPunct="1">
              <a:spcBef>
                <a:spcPts val="550"/>
              </a:spcBef>
              <a:buSzPct val="100000"/>
              <a:buFont typeface="Lucida Grande" charset="0"/>
              <a:buChar char="•"/>
            </a:pPr>
            <a:r>
              <a:rPr lang="en-US" altLang="en-US" sz="2000">
                <a:solidFill>
                  <a:schemeClr val="tx1"/>
                </a:solidFill>
                <a:cs typeface="Arial" charset="0"/>
              </a:rPr>
              <a:t>Levetiracetam</a:t>
            </a:r>
          </a:p>
          <a:p>
            <a:pPr lvl="1" eaLnBrk="1" hangingPunct="1">
              <a:spcBef>
                <a:spcPts val="550"/>
              </a:spcBef>
              <a:buSzPct val="100000"/>
              <a:buFont typeface="Lucida Grande" charset="0"/>
              <a:buChar char="•"/>
            </a:pPr>
            <a:r>
              <a:rPr lang="en-US" altLang="en-US" sz="2000">
                <a:solidFill>
                  <a:schemeClr val="tx1"/>
                </a:solidFill>
                <a:cs typeface="Arial" charset="0"/>
              </a:rPr>
              <a:t>Primidone</a:t>
            </a:r>
          </a:p>
          <a:p>
            <a:pPr lvl="1" eaLnBrk="1" hangingPunct="1">
              <a:spcBef>
                <a:spcPts val="550"/>
              </a:spcBef>
              <a:buSzPct val="100000"/>
              <a:buFont typeface="Lucida Grande" charset="0"/>
              <a:buChar char="•"/>
            </a:pPr>
            <a:r>
              <a:rPr lang="en-US" altLang="en-US" sz="2000">
                <a:solidFill>
                  <a:schemeClr val="tx1"/>
                </a:solidFill>
                <a:cs typeface="Arial" charset="0"/>
              </a:rPr>
              <a:t>Phenobarbital</a:t>
            </a:r>
          </a:p>
          <a:p>
            <a:pPr lvl="1" eaLnBrk="1" hangingPunct="1">
              <a:spcBef>
                <a:spcPts val="550"/>
              </a:spcBef>
              <a:buSzPct val="100000"/>
              <a:buFont typeface="Lucida Grande" charset="0"/>
              <a:buChar char="•"/>
            </a:pPr>
            <a:r>
              <a:rPr lang="en-US" altLang="en-US" sz="2000">
                <a:solidFill>
                  <a:schemeClr val="tx1"/>
                </a:solidFill>
                <a:cs typeface="Arial" charset="0"/>
              </a:rPr>
              <a:t>Diazepam</a:t>
            </a:r>
          </a:p>
        </p:txBody>
      </p:sp>
    </p:spTree>
    <p:extLst>
      <p:ext uri="{BB962C8B-B14F-4D97-AF65-F5344CB8AC3E}">
        <p14:creationId xmlns:p14="http://schemas.microsoft.com/office/powerpoint/2010/main" xmlns="" val="375456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>
            <a:normAutofit fontScale="90000"/>
          </a:bodyPr>
          <a:lstStyle/>
          <a:p>
            <a:r>
              <a:rPr lang="en-US" altLang="en-US" smtClean="0"/>
              <a:t>Partial, Including Secondarily Generalized  Seizures</a:t>
            </a:r>
          </a:p>
        </p:txBody>
      </p:sp>
      <p:sp>
        <p:nvSpPr>
          <p:cNvPr id="7270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55600" y="2057400"/>
            <a:ext cx="3429000" cy="3022600"/>
          </a:xfrm>
        </p:spPr>
        <p:txBody>
          <a:bodyPr rIns="132080"/>
          <a:lstStyle/>
          <a:p>
            <a:r>
              <a:rPr lang="en-US" altLang="en-US" b="1" u="sng" smtClean="0"/>
              <a:t>Drugs of Choice:</a:t>
            </a:r>
            <a:endParaRPr lang="en-US" altLang="en-US" b="1" u="sng" smtClean="0">
              <a:ea typeface="ヒラギノ角ゴ Pro W6" charset="-128"/>
            </a:endParaRPr>
          </a:p>
          <a:p>
            <a:pPr marL="1182688" lvl="2"/>
            <a:r>
              <a:rPr lang="en-US" altLang="en-US" smtClean="0"/>
              <a:t>Phenytoin</a:t>
            </a:r>
          </a:p>
          <a:p>
            <a:pPr marL="1182688" lvl="2"/>
            <a:r>
              <a:rPr lang="en-US" altLang="en-US" smtClean="0"/>
              <a:t>Carbamazepine</a:t>
            </a:r>
          </a:p>
          <a:p>
            <a:pPr marL="1182688" lvl="2"/>
            <a:r>
              <a:rPr lang="en-US" altLang="en-US" smtClean="0"/>
              <a:t>Oxcarbazepine</a:t>
            </a:r>
          </a:p>
          <a:p>
            <a:pPr marL="1182688" lvl="2"/>
            <a:r>
              <a:rPr lang="en-US" altLang="en-US" smtClean="0"/>
              <a:t>Valproate</a:t>
            </a:r>
          </a:p>
        </p:txBody>
      </p:sp>
      <p:sp>
        <p:nvSpPr>
          <p:cNvPr id="72708" name="Rectangle 3"/>
          <p:cNvSpPr>
            <a:spLocks/>
          </p:cNvSpPr>
          <p:nvPr/>
        </p:nvSpPr>
        <p:spPr bwMode="auto">
          <a:xfrm>
            <a:off x="4622800" y="2095500"/>
            <a:ext cx="3517900" cy="402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eaLnBrk="1" hangingPunct="1">
              <a:spcBef>
                <a:spcPts val="738"/>
              </a:spcBef>
              <a:buSzPct val="100000"/>
              <a:buFont typeface="Lucida Grande" charset="0"/>
              <a:buChar char="•"/>
            </a:pPr>
            <a:r>
              <a:rPr lang="en-US" altLang="en-US" b="1" u="sng">
                <a:solidFill>
                  <a:srgbClr val="0B0881"/>
                </a:solidFill>
                <a:cs typeface="Arial" charset="0"/>
              </a:rPr>
              <a:t>Alternatives</a:t>
            </a:r>
            <a:endParaRPr lang="en-US" altLang="en-US">
              <a:solidFill>
                <a:srgbClr val="0B0881"/>
              </a:solidFill>
              <a:cs typeface="Arial" charset="0"/>
            </a:endParaRPr>
          </a:p>
          <a:p>
            <a:pPr lvl="1" eaLnBrk="1" hangingPunct="1">
              <a:spcBef>
                <a:spcPts val="550"/>
              </a:spcBef>
              <a:buSzPct val="100000"/>
              <a:buFont typeface="Lucida Grande" charset="0"/>
              <a:buChar char="•"/>
            </a:pPr>
            <a:r>
              <a:rPr lang="en-US" altLang="en-US" sz="2000">
                <a:solidFill>
                  <a:schemeClr val="tx1"/>
                </a:solidFill>
                <a:cs typeface="Arial" charset="0"/>
              </a:rPr>
              <a:t>Lamotrigine</a:t>
            </a:r>
          </a:p>
          <a:p>
            <a:pPr lvl="1" eaLnBrk="1" hangingPunct="1">
              <a:spcBef>
                <a:spcPts val="550"/>
              </a:spcBef>
              <a:buSzPct val="100000"/>
              <a:buFont typeface="Lucida Grande" charset="0"/>
              <a:buChar char="•"/>
            </a:pPr>
            <a:r>
              <a:rPr lang="en-US" altLang="en-US" sz="2000">
                <a:solidFill>
                  <a:schemeClr val="tx1"/>
                </a:solidFill>
                <a:cs typeface="Arial" charset="0"/>
              </a:rPr>
              <a:t>Topiramate</a:t>
            </a:r>
          </a:p>
          <a:p>
            <a:pPr lvl="1" eaLnBrk="1" hangingPunct="1">
              <a:spcBef>
                <a:spcPts val="550"/>
              </a:spcBef>
              <a:buSzPct val="100000"/>
              <a:buFont typeface="Lucida Grande" charset="0"/>
              <a:buChar char="•"/>
            </a:pPr>
            <a:r>
              <a:rPr lang="en-US" altLang="en-US" sz="2000">
                <a:solidFill>
                  <a:schemeClr val="tx1"/>
                </a:solidFill>
                <a:cs typeface="Arial" charset="0"/>
              </a:rPr>
              <a:t>Zonisamide</a:t>
            </a:r>
          </a:p>
          <a:p>
            <a:pPr lvl="1" eaLnBrk="1" hangingPunct="1">
              <a:spcBef>
                <a:spcPts val="550"/>
              </a:spcBef>
              <a:buSzPct val="100000"/>
              <a:buFont typeface="Lucida Grande" charset="0"/>
              <a:buChar char="•"/>
            </a:pPr>
            <a:r>
              <a:rPr lang="en-US" altLang="en-US" sz="2000">
                <a:solidFill>
                  <a:schemeClr val="tx1"/>
                </a:solidFill>
                <a:cs typeface="Arial" charset="0"/>
              </a:rPr>
              <a:t>Levetiracetam</a:t>
            </a:r>
          </a:p>
          <a:p>
            <a:pPr lvl="1" eaLnBrk="1" hangingPunct="1">
              <a:spcBef>
                <a:spcPts val="550"/>
              </a:spcBef>
              <a:buSzPct val="100000"/>
              <a:buFont typeface="Lucida Grande" charset="0"/>
              <a:buChar char="•"/>
            </a:pPr>
            <a:r>
              <a:rPr lang="en-US" altLang="en-US" sz="2000">
                <a:solidFill>
                  <a:schemeClr val="tx1"/>
                </a:solidFill>
                <a:cs typeface="Arial" charset="0"/>
              </a:rPr>
              <a:t>Primidone</a:t>
            </a:r>
          </a:p>
          <a:p>
            <a:pPr lvl="1" eaLnBrk="1" hangingPunct="1">
              <a:spcBef>
                <a:spcPts val="550"/>
              </a:spcBef>
              <a:buSzPct val="100000"/>
              <a:buFont typeface="Lucida Grande" charset="0"/>
              <a:buChar char="•"/>
            </a:pPr>
            <a:r>
              <a:rPr lang="en-US" altLang="en-US" sz="2000">
                <a:solidFill>
                  <a:schemeClr val="tx1"/>
                </a:solidFill>
                <a:cs typeface="Arial" charset="0"/>
              </a:rPr>
              <a:t>Phenobarbital</a:t>
            </a:r>
          </a:p>
          <a:p>
            <a:pPr lvl="1" eaLnBrk="1" hangingPunct="1">
              <a:spcBef>
                <a:spcPts val="550"/>
              </a:spcBef>
              <a:buSzPct val="100000"/>
              <a:buFont typeface="Lucida Grande" charset="0"/>
              <a:buChar char="•"/>
            </a:pPr>
            <a:r>
              <a:rPr lang="en-US" altLang="en-US" sz="2000">
                <a:solidFill>
                  <a:schemeClr val="tx1"/>
                </a:solidFill>
                <a:cs typeface="Arial" charset="0"/>
              </a:rPr>
              <a:t>Gabapentin</a:t>
            </a:r>
          </a:p>
          <a:p>
            <a:pPr lvl="1" eaLnBrk="1" hangingPunct="1">
              <a:spcBef>
                <a:spcPts val="550"/>
              </a:spcBef>
              <a:buSzPct val="100000"/>
              <a:buFont typeface="Lucida Grande" charset="0"/>
              <a:buChar char="•"/>
            </a:pPr>
            <a:r>
              <a:rPr lang="en-US" altLang="en-US" sz="2000">
                <a:solidFill>
                  <a:schemeClr val="tx1"/>
                </a:solidFill>
                <a:cs typeface="Arial" charset="0"/>
              </a:rPr>
              <a:t>Pregabalin</a:t>
            </a:r>
          </a:p>
          <a:p>
            <a:pPr lvl="1" eaLnBrk="1" hangingPunct="1">
              <a:spcBef>
                <a:spcPts val="550"/>
              </a:spcBef>
              <a:buSzPct val="100000"/>
              <a:buFont typeface="Lucida Grande" charset="0"/>
              <a:buChar char="•"/>
            </a:pPr>
            <a:r>
              <a:rPr lang="en-US" altLang="en-US" sz="2000">
                <a:solidFill>
                  <a:schemeClr val="tx1"/>
                </a:solidFill>
                <a:cs typeface="Arial" charset="0"/>
              </a:rPr>
              <a:t>Tiagabine</a:t>
            </a:r>
          </a:p>
        </p:txBody>
      </p:sp>
    </p:spTree>
    <p:extLst>
      <p:ext uri="{BB962C8B-B14F-4D97-AF65-F5344CB8AC3E}">
        <p14:creationId xmlns:p14="http://schemas.microsoft.com/office/powerpoint/2010/main" xmlns="" val="3262773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28813" y="114300"/>
            <a:ext cx="6272212" cy="633413"/>
          </a:xfrm>
        </p:spPr>
        <p:txBody>
          <a:bodyPr rIns="126999" anchor="b"/>
          <a:lstStyle/>
          <a:p>
            <a:pPr marL="44450" indent="0" algn="l" eaLnBrk="1" hangingPunct="1"/>
            <a:r>
              <a:rPr lang="en-US" altLang="en-US" sz="3000" smtClean="0"/>
              <a:t>Scalp EEG Data Acquisition</a:t>
            </a:r>
            <a:endParaRPr lang="en-US" altLang="en-US" sz="3000" smtClean="0">
              <a:ea typeface="ヒラギノ角ゴ Pro W6" charset="-128"/>
            </a:endParaRPr>
          </a:p>
        </p:txBody>
      </p:sp>
      <p:pic>
        <p:nvPicPr>
          <p:cNvPr id="9219" name="Picture 3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3926" b="5815"/>
          <a:stretch>
            <a:fillRect/>
          </a:stretch>
        </p:blipFill>
        <p:spPr bwMode="auto">
          <a:xfrm>
            <a:off x="323528" y="1283742"/>
            <a:ext cx="4392488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3528" y="4074467"/>
            <a:ext cx="2810321" cy="241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283742"/>
            <a:ext cx="4104456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EEG.avi" descr="/Users/chuck/Desktop/seizure2 CARE/EEG.avi">
            <a:hlinkClick r:id="" action="ppaction://media"/>
          </p:cNvPr>
          <p:cNvPicPr>
            <a:picLocks noRot="1" noChangeAspect="1" noChangeArrowheads="1"/>
          </p:cNvPicPr>
          <p:nvPr>
            <a:quickTimeFile r:link="rId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27914" y="4149080"/>
            <a:ext cx="254023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9" name="cortical.avi" descr="/Users/chuck/Desktop/seizure2 CARE/cortical.avi">
            <a:hlinkClick r:id="" action="ppaction://media"/>
          </p:cNvPr>
          <p:cNvPicPr>
            <a:picLocks noRot="1" noChangeAspect="1" noChangeArrowheads="1"/>
          </p:cNvPicPr>
          <p:nvPr>
            <a:quickTimeFile r:link="rId2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149080"/>
            <a:ext cx="2808312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019852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67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86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678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867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6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6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679"/>
                  </p:tgtEl>
                </p:cond>
              </p:nextCondLst>
            </p:seq>
            <p:vide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8679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r>
              <a:rPr lang="en-US" altLang="en-US" smtClean="0"/>
              <a:t>Absence (Petit Mal) </a:t>
            </a:r>
          </a:p>
        </p:txBody>
      </p:sp>
      <p:sp>
        <p:nvSpPr>
          <p:cNvPr id="7373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47700" y="2006600"/>
            <a:ext cx="3175000" cy="3924300"/>
          </a:xfrm>
        </p:spPr>
        <p:txBody>
          <a:bodyPr rIns="132080"/>
          <a:lstStyle/>
          <a:p>
            <a:r>
              <a:rPr lang="en-US" altLang="en-US" b="1" u="sng" smtClean="0"/>
              <a:t>Drugs of Choice:</a:t>
            </a:r>
            <a:endParaRPr lang="en-US" altLang="en-US" b="1" u="sng" smtClean="0">
              <a:ea typeface="ヒラギノ角ゴ Pro W6" charset="-128"/>
            </a:endParaRPr>
          </a:p>
          <a:p>
            <a:pPr marL="1182688" lvl="2"/>
            <a:r>
              <a:rPr lang="en-US" altLang="en-US" smtClean="0"/>
              <a:t>Ethosuximide</a:t>
            </a:r>
          </a:p>
          <a:p>
            <a:pPr marL="1182688" lvl="2"/>
            <a:r>
              <a:rPr lang="en-US" altLang="en-US" smtClean="0"/>
              <a:t>Valproate</a:t>
            </a:r>
          </a:p>
        </p:txBody>
      </p:sp>
      <p:sp>
        <p:nvSpPr>
          <p:cNvPr id="73732" name="Rectangle 3"/>
          <p:cNvSpPr>
            <a:spLocks/>
          </p:cNvSpPr>
          <p:nvPr/>
        </p:nvSpPr>
        <p:spPr bwMode="auto">
          <a:xfrm>
            <a:off x="5054600" y="2044700"/>
            <a:ext cx="3517900" cy="402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eaLnBrk="1" hangingPunct="1">
              <a:spcBef>
                <a:spcPts val="738"/>
              </a:spcBef>
              <a:buSzPct val="100000"/>
              <a:buFont typeface="Lucida Grande" charset="0"/>
              <a:buChar char="•"/>
            </a:pPr>
            <a:r>
              <a:rPr lang="en-US" altLang="en-US" b="1" u="sng">
                <a:solidFill>
                  <a:srgbClr val="0B0881"/>
                </a:solidFill>
                <a:cs typeface="Arial" charset="0"/>
              </a:rPr>
              <a:t>Alternatives</a:t>
            </a:r>
            <a:endParaRPr lang="en-US" altLang="en-US">
              <a:solidFill>
                <a:srgbClr val="0B0881"/>
              </a:solidFill>
              <a:cs typeface="Arial" charset="0"/>
            </a:endParaRPr>
          </a:p>
          <a:p>
            <a:pPr lvl="1" eaLnBrk="1" hangingPunct="1">
              <a:spcBef>
                <a:spcPts val="550"/>
              </a:spcBef>
              <a:buSzPct val="100000"/>
              <a:buFont typeface="Lucida Grande" charset="0"/>
              <a:buChar char="•"/>
            </a:pPr>
            <a:r>
              <a:rPr lang="en-US" altLang="en-US" sz="2000">
                <a:solidFill>
                  <a:schemeClr val="tx1"/>
                </a:solidFill>
                <a:cs typeface="Arial" charset="0"/>
              </a:rPr>
              <a:t>Clonazepam</a:t>
            </a:r>
          </a:p>
          <a:p>
            <a:pPr lvl="1" eaLnBrk="1" hangingPunct="1">
              <a:spcBef>
                <a:spcPts val="550"/>
              </a:spcBef>
              <a:buSzPct val="100000"/>
              <a:buFont typeface="Lucida Grande" charset="0"/>
              <a:buChar char="•"/>
            </a:pPr>
            <a:r>
              <a:rPr lang="en-US" altLang="en-US" sz="2000">
                <a:solidFill>
                  <a:schemeClr val="tx1"/>
                </a:solidFill>
                <a:cs typeface="Arial" charset="0"/>
              </a:rPr>
              <a:t>Zonisamide</a:t>
            </a:r>
          </a:p>
        </p:txBody>
      </p:sp>
    </p:spTree>
    <p:extLst>
      <p:ext uri="{BB962C8B-B14F-4D97-AF65-F5344CB8AC3E}">
        <p14:creationId xmlns:p14="http://schemas.microsoft.com/office/powerpoint/2010/main" xmlns="" val="4139077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1"/>
          <p:cNvSpPr>
            <a:spLocks noGrp="1" noChangeArrowheads="1"/>
          </p:cNvSpPr>
          <p:nvPr>
            <p:ph type="title"/>
          </p:nvPr>
        </p:nvSpPr>
        <p:spPr>
          <a:xfrm>
            <a:off x="101600" y="88900"/>
            <a:ext cx="9042400" cy="1512888"/>
          </a:xfrm>
        </p:spPr>
        <p:txBody>
          <a:bodyPr rIns="132080"/>
          <a:lstStyle/>
          <a:p>
            <a:r>
              <a:rPr lang="en-US" altLang="en-US" sz="3400" smtClean="0"/>
              <a:t>Atypical Absence, Myoclonic, Atonic Seizures</a:t>
            </a:r>
          </a:p>
        </p:txBody>
      </p:sp>
      <p:sp>
        <p:nvSpPr>
          <p:cNvPr id="747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60400" y="1765300"/>
            <a:ext cx="3175000" cy="3467100"/>
          </a:xfrm>
        </p:spPr>
        <p:txBody>
          <a:bodyPr rIns="132080"/>
          <a:lstStyle/>
          <a:p>
            <a:r>
              <a:rPr lang="en-US" altLang="en-US" b="1" u="sng" smtClean="0"/>
              <a:t>Drug of Choice:</a:t>
            </a:r>
            <a:endParaRPr lang="en-US" altLang="en-US" b="1" u="sng" smtClean="0">
              <a:ea typeface="ヒラギノ角ゴ Pro W6" charset="-128"/>
            </a:endParaRPr>
          </a:p>
          <a:p>
            <a:pPr marL="1182688" lvl="2"/>
            <a:r>
              <a:rPr lang="en-US" altLang="en-US" smtClean="0"/>
              <a:t>Valproate</a:t>
            </a:r>
          </a:p>
        </p:txBody>
      </p:sp>
      <p:sp>
        <p:nvSpPr>
          <p:cNvPr id="74756" name="Rectangle 3"/>
          <p:cNvSpPr>
            <a:spLocks/>
          </p:cNvSpPr>
          <p:nvPr/>
        </p:nvSpPr>
        <p:spPr bwMode="auto">
          <a:xfrm>
            <a:off x="5080000" y="1816100"/>
            <a:ext cx="3517900" cy="245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eaLnBrk="1" hangingPunct="1">
              <a:spcBef>
                <a:spcPts val="738"/>
              </a:spcBef>
              <a:buSzPct val="100000"/>
              <a:buFont typeface="Lucida Grande" charset="0"/>
              <a:buChar char="•"/>
            </a:pPr>
            <a:r>
              <a:rPr lang="en-US" altLang="en-US" b="1" u="sng">
                <a:solidFill>
                  <a:srgbClr val="0B0881"/>
                </a:solidFill>
                <a:cs typeface="Arial" charset="0"/>
              </a:rPr>
              <a:t>Alternatives</a:t>
            </a:r>
            <a:endParaRPr lang="en-US" altLang="en-US">
              <a:solidFill>
                <a:srgbClr val="0B0881"/>
              </a:solidFill>
              <a:cs typeface="Arial" charset="0"/>
            </a:endParaRPr>
          </a:p>
          <a:p>
            <a:pPr lvl="1" eaLnBrk="1" hangingPunct="1">
              <a:spcBef>
                <a:spcPts val="550"/>
              </a:spcBef>
              <a:buSzPct val="100000"/>
              <a:buFont typeface="Lucida Grande" charset="0"/>
              <a:buChar char="•"/>
            </a:pPr>
            <a:r>
              <a:rPr lang="en-US" altLang="en-US" sz="2000">
                <a:solidFill>
                  <a:schemeClr val="tx1"/>
                </a:solidFill>
                <a:cs typeface="Arial" charset="0"/>
              </a:rPr>
              <a:t>Clonazepam</a:t>
            </a:r>
          </a:p>
          <a:p>
            <a:pPr lvl="1" eaLnBrk="1" hangingPunct="1">
              <a:spcBef>
                <a:spcPts val="550"/>
              </a:spcBef>
              <a:buSzPct val="100000"/>
              <a:buFont typeface="Lucida Grande" charset="0"/>
              <a:buChar char="•"/>
            </a:pPr>
            <a:r>
              <a:rPr lang="en-US" altLang="en-US" sz="2000">
                <a:solidFill>
                  <a:schemeClr val="tx1"/>
                </a:solidFill>
                <a:cs typeface="Arial" charset="0"/>
              </a:rPr>
              <a:t>Topiramate</a:t>
            </a:r>
          </a:p>
          <a:p>
            <a:pPr lvl="1" eaLnBrk="1" hangingPunct="1">
              <a:spcBef>
                <a:spcPts val="550"/>
              </a:spcBef>
              <a:buSzPct val="100000"/>
              <a:buFont typeface="Lucida Grande" charset="0"/>
              <a:buChar char="•"/>
            </a:pPr>
            <a:r>
              <a:rPr lang="en-US" altLang="en-US" sz="2000">
                <a:solidFill>
                  <a:schemeClr val="tx1"/>
                </a:solidFill>
                <a:cs typeface="Arial" charset="0"/>
              </a:rPr>
              <a:t>Zonisamide</a:t>
            </a:r>
          </a:p>
          <a:p>
            <a:pPr lvl="1" eaLnBrk="1" hangingPunct="1">
              <a:spcBef>
                <a:spcPts val="550"/>
              </a:spcBef>
              <a:buSzPct val="100000"/>
              <a:buFont typeface="Lucida Grande" charset="0"/>
              <a:buChar char="•"/>
            </a:pPr>
            <a:r>
              <a:rPr lang="en-US" altLang="en-US" sz="2000">
                <a:solidFill>
                  <a:schemeClr val="tx1"/>
                </a:solidFill>
                <a:cs typeface="Arial" charset="0"/>
              </a:rPr>
              <a:t>Levetiracetam</a:t>
            </a:r>
          </a:p>
        </p:txBody>
      </p:sp>
    </p:spTree>
    <p:extLst>
      <p:ext uri="{BB962C8B-B14F-4D97-AF65-F5344CB8AC3E}">
        <p14:creationId xmlns:p14="http://schemas.microsoft.com/office/powerpoint/2010/main" xmlns="" val="2911167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916832"/>
            <a:ext cx="8686800" cy="1800200"/>
          </a:xfrm>
        </p:spPr>
        <p:txBody>
          <a:bodyPr>
            <a:normAutofit/>
          </a:bodyPr>
          <a:lstStyle/>
          <a:p>
            <a:pPr algn="ctr"/>
            <a:r>
              <a:rPr lang="en-IN" sz="4400" dirty="0" smtClean="0">
                <a:solidFill>
                  <a:srgbClr val="05A77D"/>
                </a:solidFill>
              </a:rPr>
              <a:t>THANKS TO LISTENING MINDS</a:t>
            </a:r>
            <a:endParaRPr lang="en-IN" sz="4400" dirty="0">
              <a:solidFill>
                <a:srgbClr val="05A7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841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7086600" cy="5927725"/>
          </a:xfrm>
          <a:prstGeom prst="rect">
            <a:avLst/>
          </a:prstGeom>
          <a:noFill/>
          <a:ln w="9525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1093788" y="228600"/>
            <a:ext cx="5603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rgbClr val="FFFF00"/>
                </a:solidFill>
                <a:latin typeface="Arial Narrow" pitchFamily="34" charset="0"/>
              </a:defRPr>
            </a:lvl1pPr>
            <a:lvl2pPr marL="742950" indent="-285750">
              <a:defRPr sz="2800">
                <a:solidFill>
                  <a:srgbClr val="FFFF00"/>
                </a:solidFill>
                <a:latin typeface="Arial Narrow" pitchFamily="34" charset="0"/>
              </a:defRPr>
            </a:lvl2pPr>
            <a:lvl3pPr marL="1143000" indent="-228600">
              <a:defRPr sz="2800">
                <a:solidFill>
                  <a:srgbClr val="FFFF00"/>
                </a:solidFill>
                <a:latin typeface="Arial Narrow" pitchFamily="34" charset="0"/>
              </a:defRPr>
            </a:lvl3pPr>
            <a:lvl4pPr marL="1600200" indent="-228600">
              <a:defRPr sz="2800">
                <a:solidFill>
                  <a:srgbClr val="FFFF00"/>
                </a:solidFill>
                <a:latin typeface="Arial Narrow" pitchFamily="34" charset="0"/>
              </a:defRPr>
            </a:lvl4pPr>
            <a:lvl5pPr marL="2057400" indent="-228600">
              <a:defRPr sz="2800">
                <a:solidFill>
                  <a:srgbClr val="FFFF00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Arial Narrow" pitchFamily="34" charset="0"/>
              </a:defRPr>
            </a:lvl9pPr>
          </a:lstStyle>
          <a:p>
            <a:pPr eaLnBrk="1" hangingPunct="1"/>
            <a:r>
              <a:rPr lang="en-US" altLang="en-US" sz="1400" b="1">
                <a:solidFill>
                  <a:srgbClr val="FF3300"/>
                </a:solidFill>
                <a:latin typeface="Arial" charset="0"/>
              </a:rPr>
              <a:t>EEG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7299325" y="369888"/>
            <a:ext cx="184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rgbClr val="FFFF00"/>
                </a:solidFill>
                <a:latin typeface="Arial Narrow" pitchFamily="34" charset="0"/>
              </a:defRPr>
            </a:lvl1pPr>
            <a:lvl2pPr marL="742950" indent="-285750">
              <a:defRPr sz="2800">
                <a:solidFill>
                  <a:srgbClr val="FFFF00"/>
                </a:solidFill>
                <a:latin typeface="Arial Narrow" pitchFamily="34" charset="0"/>
              </a:defRPr>
            </a:lvl2pPr>
            <a:lvl3pPr marL="1143000" indent="-228600">
              <a:defRPr sz="2800">
                <a:solidFill>
                  <a:srgbClr val="FFFF00"/>
                </a:solidFill>
                <a:latin typeface="Arial Narrow" pitchFamily="34" charset="0"/>
              </a:defRPr>
            </a:lvl3pPr>
            <a:lvl4pPr marL="1600200" indent="-228600">
              <a:defRPr sz="2800">
                <a:solidFill>
                  <a:srgbClr val="FFFF00"/>
                </a:solidFill>
                <a:latin typeface="Arial Narrow" pitchFamily="34" charset="0"/>
              </a:defRPr>
            </a:lvl4pPr>
            <a:lvl5pPr marL="2057400" indent="-228600">
              <a:defRPr sz="2800">
                <a:solidFill>
                  <a:srgbClr val="FFFF00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Arial Narrow" pitchFamily="34" charset="0"/>
              </a:defRPr>
            </a:lvl9pPr>
          </a:lstStyle>
          <a:p>
            <a:pPr eaLnBrk="1" hangingPunct="1"/>
            <a:endParaRPr lang="bg-BG" alt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7331075" y="1447800"/>
            <a:ext cx="1590675" cy="167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rgbClr val="FFFF00"/>
                </a:solidFill>
                <a:latin typeface="Arial Narrow" pitchFamily="34" charset="0"/>
              </a:defRPr>
            </a:lvl1pPr>
            <a:lvl2pPr marL="742950" indent="-285750">
              <a:defRPr sz="2800">
                <a:solidFill>
                  <a:srgbClr val="FFFF00"/>
                </a:solidFill>
                <a:latin typeface="Arial Narrow" pitchFamily="34" charset="0"/>
              </a:defRPr>
            </a:lvl2pPr>
            <a:lvl3pPr marL="1143000" indent="-228600">
              <a:defRPr sz="2800">
                <a:solidFill>
                  <a:srgbClr val="FFFF00"/>
                </a:solidFill>
                <a:latin typeface="Arial Narrow" pitchFamily="34" charset="0"/>
              </a:defRPr>
            </a:lvl3pPr>
            <a:lvl4pPr marL="1600200" indent="-228600">
              <a:defRPr sz="2800">
                <a:solidFill>
                  <a:srgbClr val="FFFF00"/>
                </a:solidFill>
                <a:latin typeface="Arial Narrow" pitchFamily="34" charset="0"/>
              </a:defRPr>
            </a:lvl4pPr>
            <a:lvl5pPr marL="2057400" indent="-228600">
              <a:defRPr sz="2800">
                <a:solidFill>
                  <a:srgbClr val="FFFF00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Arial Narrow" pitchFamily="34" charset="0"/>
              </a:defRPr>
            </a:lvl9pPr>
          </a:lstStyle>
          <a:p>
            <a:pPr eaLnBrk="1" hangingPunct="1"/>
            <a:r>
              <a:rPr lang="en-US" altLang="en-US" sz="3200" b="1" i="1">
                <a:solidFill>
                  <a:srgbClr val="0033CC"/>
                </a:solidFill>
              </a:rPr>
              <a:t>Cortex:</a:t>
            </a:r>
          </a:p>
          <a:p>
            <a:pPr eaLnBrk="1" hangingPunct="1"/>
            <a:r>
              <a:rPr lang="en-US" altLang="en-US" sz="2400" b="1">
                <a:solidFill>
                  <a:srgbClr val="0033CC"/>
                </a:solidFill>
              </a:rPr>
              <a:t>F</a:t>
            </a:r>
            <a:r>
              <a:rPr lang="en-US" altLang="en-US" sz="2400">
                <a:solidFill>
                  <a:srgbClr val="0033CC"/>
                </a:solidFill>
              </a:rPr>
              <a:t> – frontal</a:t>
            </a:r>
          </a:p>
          <a:p>
            <a:pPr eaLnBrk="1" hangingPunct="1"/>
            <a:r>
              <a:rPr lang="en-US" altLang="en-US" sz="2400" b="1">
                <a:solidFill>
                  <a:srgbClr val="0033CC"/>
                </a:solidFill>
              </a:rPr>
              <a:t>O</a:t>
            </a:r>
            <a:r>
              <a:rPr lang="en-US" altLang="en-US" sz="2400">
                <a:solidFill>
                  <a:srgbClr val="0033CC"/>
                </a:solidFill>
              </a:rPr>
              <a:t> – occipital</a:t>
            </a:r>
          </a:p>
          <a:p>
            <a:pPr eaLnBrk="1" hangingPunct="1"/>
            <a:r>
              <a:rPr lang="en-US" altLang="en-US" sz="2400" b="1">
                <a:solidFill>
                  <a:srgbClr val="0033CC"/>
                </a:solidFill>
              </a:rPr>
              <a:t>T</a:t>
            </a:r>
            <a:r>
              <a:rPr lang="en-US" altLang="en-US" sz="2400">
                <a:solidFill>
                  <a:srgbClr val="0033CC"/>
                </a:solidFill>
              </a:rPr>
              <a:t> – temporal</a:t>
            </a:r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1112838" y="6221413"/>
            <a:ext cx="45577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rgbClr val="FFFF00"/>
                </a:solidFill>
                <a:latin typeface="Arial Narrow" pitchFamily="34" charset="0"/>
              </a:defRPr>
            </a:lvl1pPr>
            <a:lvl2pPr marL="742950" indent="-285750">
              <a:defRPr sz="2800">
                <a:solidFill>
                  <a:srgbClr val="FFFF00"/>
                </a:solidFill>
                <a:latin typeface="Arial Narrow" pitchFamily="34" charset="0"/>
              </a:defRPr>
            </a:lvl2pPr>
            <a:lvl3pPr marL="1143000" indent="-228600">
              <a:defRPr sz="2800">
                <a:solidFill>
                  <a:srgbClr val="FFFF00"/>
                </a:solidFill>
                <a:latin typeface="Arial Narrow" pitchFamily="34" charset="0"/>
              </a:defRPr>
            </a:lvl3pPr>
            <a:lvl4pPr marL="1600200" indent="-228600">
              <a:defRPr sz="2800">
                <a:solidFill>
                  <a:srgbClr val="FFFF00"/>
                </a:solidFill>
                <a:latin typeface="Arial Narrow" pitchFamily="34" charset="0"/>
              </a:defRPr>
            </a:lvl4pPr>
            <a:lvl5pPr marL="2057400" indent="-228600">
              <a:defRPr sz="2800">
                <a:solidFill>
                  <a:srgbClr val="FFFF00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Arial Narrow" pitchFamily="34" charset="0"/>
              </a:defRPr>
            </a:lvl9pPr>
          </a:lstStyle>
          <a:p>
            <a:pPr eaLnBrk="1" hangingPunct="1"/>
            <a:r>
              <a:rPr lang="en-US" altLang="en-US" b="1" i="1">
                <a:solidFill>
                  <a:srgbClr val="FF3300"/>
                </a:solidFill>
                <a:latin typeface="Arial" charset="0"/>
              </a:rPr>
              <a:t>Classification of seizures</a:t>
            </a:r>
            <a:r>
              <a:rPr lang="en-US" altLang="en-US" b="1">
                <a:solidFill>
                  <a:srgbClr val="FF3300"/>
                </a:solidFill>
                <a:latin typeface="Arial" charset="0"/>
              </a:rPr>
              <a:t> </a:t>
            </a:r>
          </a:p>
        </p:txBody>
      </p:sp>
      <p:sp>
        <p:nvSpPr>
          <p:cNvPr id="179207" name="Text Box 7"/>
          <p:cNvSpPr txBox="1">
            <a:spLocks noChangeArrowheads="1"/>
          </p:cNvSpPr>
          <p:nvPr/>
        </p:nvSpPr>
        <p:spPr bwMode="auto">
          <a:xfrm>
            <a:off x="7412038" y="5180013"/>
            <a:ext cx="1503362" cy="9159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800" b="1" dirty="0">
                <a:solidFill>
                  <a:srgbClr val="0033CC"/>
                </a:solidFill>
              </a:rPr>
              <a:t>Rang et al. </a:t>
            </a:r>
          </a:p>
          <a:p>
            <a:pPr eaLnBrk="1" hangingPunct="1">
              <a:defRPr/>
            </a:pPr>
            <a:r>
              <a:rPr lang="en-US" sz="1800" b="1" dirty="0">
                <a:solidFill>
                  <a:srgbClr val="0033CC"/>
                </a:solidFill>
              </a:rPr>
              <a:t>Pharmacology</a:t>
            </a:r>
          </a:p>
          <a:p>
            <a:pPr eaLnBrk="1" hangingPunct="1">
              <a:defRPr/>
            </a:pPr>
            <a:r>
              <a:rPr lang="en-US" sz="1800" b="1" dirty="0">
                <a:solidFill>
                  <a:srgbClr val="0033CC"/>
                </a:solidFill>
              </a:rPr>
              <a:t>– 5</a:t>
            </a:r>
            <a:r>
              <a:rPr lang="en-US" sz="1800" b="1" baseline="30000" dirty="0">
                <a:solidFill>
                  <a:srgbClr val="0033CC"/>
                </a:solidFill>
              </a:rPr>
              <a:t>th</a:t>
            </a:r>
            <a:r>
              <a:rPr lang="en-US" sz="1800" b="1" dirty="0">
                <a:solidFill>
                  <a:srgbClr val="0033CC"/>
                </a:solidFill>
              </a:rPr>
              <a:t> Ed. (2003)</a:t>
            </a:r>
          </a:p>
        </p:txBody>
      </p:sp>
    </p:spTree>
    <p:extLst>
      <p:ext uri="{BB962C8B-B14F-4D97-AF65-F5344CB8AC3E}">
        <p14:creationId xmlns:p14="http://schemas.microsoft.com/office/powerpoint/2010/main" xmlns="" val="14485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8650" y="0"/>
            <a:ext cx="5113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Rectangle 3"/>
          <p:cNvSpPr>
            <a:spLocks/>
          </p:cNvSpPr>
          <p:nvPr/>
        </p:nvSpPr>
        <p:spPr bwMode="auto">
          <a:xfrm>
            <a:off x="431800" y="4365625"/>
            <a:ext cx="2765425" cy="25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822325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marL="742950" indent="-285750" defTabSz="822325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defTabSz="822325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defTabSz="822325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defTabSz="822325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algn="ctr" eaLnBrk="1" hangingPunct="1"/>
            <a:r>
              <a:rPr lang="en-US" altLang="en-US" sz="1300">
                <a:solidFill>
                  <a:srgbClr val="FA8200"/>
                </a:solidFill>
                <a:latin typeface="Gill Sans" charset="0"/>
                <a:sym typeface="Gill Sans" charset="0"/>
              </a:rPr>
              <a:t>Neurotransmitters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80025" y="3722688"/>
            <a:ext cx="1155700" cy="96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Rectangle 5"/>
          <p:cNvSpPr>
            <a:spLocks/>
          </p:cNvSpPr>
          <p:nvPr/>
        </p:nvSpPr>
        <p:spPr bwMode="auto">
          <a:xfrm>
            <a:off x="5884863" y="1668463"/>
            <a:ext cx="2620962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822325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marL="742950" indent="-285750" defTabSz="822325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defTabSz="822325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defTabSz="822325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defTabSz="822325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algn="ctr" eaLnBrk="1" hangingPunct="1"/>
            <a:r>
              <a:rPr lang="en-US" altLang="en-US" sz="2300" dirty="0">
                <a:solidFill>
                  <a:srgbClr val="117E00"/>
                </a:solidFill>
                <a:latin typeface="Gill Sans" charset="0"/>
                <a:sym typeface="Gill Sans" charset="0"/>
              </a:rPr>
              <a:t>Sodium Ions/Channels</a:t>
            </a:r>
          </a:p>
        </p:txBody>
      </p:sp>
      <p:sp>
        <p:nvSpPr>
          <p:cNvPr id="8198" name="Rectangle 6"/>
          <p:cNvSpPr>
            <a:spLocks/>
          </p:cNvSpPr>
          <p:nvPr/>
        </p:nvSpPr>
        <p:spPr bwMode="auto">
          <a:xfrm>
            <a:off x="6005513" y="2252663"/>
            <a:ext cx="293370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822325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marL="742950" indent="-285750" defTabSz="822325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defTabSz="822325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defTabSz="822325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defTabSz="822325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algn="ctr" eaLnBrk="1" hangingPunct="1"/>
            <a:r>
              <a:rPr lang="en-US" altLang="en-US" sz="2300" dirty="0">
                <a:solidFill>
                  <a:srgbClr val="8017FF"/>
                </a:solidFill>
                <a:latin typeface="Gill Sans" charset="0"/>
                <a:sym typeface="Gill Sans" charset="0"/>
              </a:rPr>
              <a:t>Potassium Ions/Channels</a:t>
            </a:r>
          </a:p>
        </p:txBody>
      </p:sp>
      <p:sp>
        <p:nvSpPr>
          <p:cNvPr id="8199" name="Line 7"/>
          <p:cNvSpPr>
            <a:spLocks noChangeShapeType="1"/>
          </p:cNvSpPr>
          <p:nvPr/>
        </p:nvSpPr>
        <p:spPr bwMode="auto">
          <a:xfrm rot="10800000" flipH="1">
            <a:off x="5211763" y="1943100"/>
            <a:ext cx="663575" cy="514350"/>
          </a:xfrm>
          <a:prstGeom prst="line">
            <a:avLst/>
          </a:prstGeom>
          <a:noFill/>
          <a:ln w="25400">
            <a:solidFill>
              <a:srgbClr val="417E00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200" name="Line 8"/>
          <p:cNvSpPr>
            <a:spLocks noChangeShapeType="1"/>
          </p:cNvSpPr>
          <p:nvPr/>
        </p:nvSpPr>
        <p:spPr bwMode="auto">
          <a:xfrm rot="10800000" flipH="1">
            <a:off x="5211763" y="2422525"/>
            <a:ext cx="731837" cy="103188"/>
          </a:xfrm>
          <a:prstGeom prst="line">
            <a:avLst/>
          </a:prstGeom>
          <a:noFill/>
          <a:ln w="25400">
            <a:solidFill>
              <a:srgbClr val="8017FF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201" name="Rectangle 9"/>
          <p:cNvSpPr>
            <a:spLocks/>
          </p:cNvSpPr>
          <p:nvPr/>
        </p:nvSpPr>
        <p:spPr bwMode="auto">
          <a:xfrm>
            <a:off x="5164138" y="3497263"/>
            <a:ext cx="1382712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822325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marL="742950" indent="-285750" defTabSz="822325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defTabSz="822325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defTabSz="822325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defTabSz="822325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algn="ctr" eaLnBrk="1" hangingPunct="1"/>
            <a:r>
              <a:rPr lang="en-US" altLang="en-US" sz="1300" dirty="0">
                <a:solidFill>
                  <a:srgbClr val="F91A00"/>
                </a:solidFill>
                <a:latin typeface="Gill Sans" charset="0"/>
                <a:sym typeface="Gill Sans" charset="0"/>
              </a:rPr>
              <a:t>Action Potential</a:t>
            </a:r>
          </a:p>
        </p:txBody>
      </p:sp>
      <p:sp>
        <p:nvSpPr>
          <p:cNvPr id="8202" name="Rectangle 10"/>
          <p:cNvSpPr>
            <a:spLocks/>
          </p:cNvSpPr>
          <p:nvPr/>
        </p:nvSpPr>
        <p:spPr bwMode="auto">
          <a:xfrm>
            <a:off x="431800" y="4565650"/>
            <a:ext cx="2765425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822325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1pPr>
            <a:lvl2pPr marL="742950" indent="-285750" defTabSz="822325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2pPr>
            <a:lvl3pPr marL="1143000" indent="-228600" defTabSz="822325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3pPr>
            <a:lvl4pPr marL="1600200" indent="-228600" defTabSz="822325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4pPr>
            <a:lvl5pPr marL="2057400" indent="-228600" defTabSz="822325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5pPr>
            <a:lvl6pPr marL="25146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6pPr>
            <a:lvl7pPr marL="29718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7pPr>
            <a:lvl8pPr marL="34290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8pPr>
            <a:lvl9pPr marL="38862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 W3" charset="-128"/>
                <a:sym typeface="Arial" charset="0"/>
              </a:defRPr>
            </a:lvl9pPr>
          </a:lstStyle>
          <a:p>
            <a:pPr algn="ctr" eaLnBrk="1" hangingPunct="1"/>
            <a:r>
              <a:rPr lang="en-US" altLang="en-US" sz="1000">
                <a:solidFill>
                  <a:srgbClr val="FA8200"/>
                </a:solidFill>
                <a:latin typeface="Gill Sans" charset="0"/>
                <a:sym typeface="Gill Sans" charset="0"/>
              </a:rPr>
              <a:t>(Glutamate, GABA)</a:t>
            </a:r>
          </a:p>
        </p:txBody>
      </p:sp>
    </p:spTree>
    <p:extLst>
      <p:ext uri="{BB962C8B-B14F-4D97-AF65-F5344CB8AC3E}">
        <p14:creationId xmlns:p14="http://schemas.microsoft.com/office/powerpoint/2010/main" xmlns="" val="3749388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0000"/>
                </a:solidFill>
              </a:rPr>
              <a:t>EPILEPSY-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0070C0"/>
                </a:solidFill>
              </a:rPr>
              <a:t>TYPES OF SEIZURES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68760"/>
            <a:ext cx="8686800" cy="5256584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Generalized Seizures </a:t>
            </a:r>
            <a:r>
              <a:rPr lang="en-US" altLang="en-US" dirty="0" smtClean="0"/>
              <a:t>- </a:t>
            </a:r>
            <a:r>
              <a:rPr lang="en-US" altLang="en-US" dirty="0"/>
              <a:t>Excessive electrical activity in both cerebral hemispheres. </a:t>
            </a:r>
          </a:p>
          <a:p>
            <a:pPr>
              <a:spcBef>
                <a:spcPts val="1600"/>
              </a:spcBef>
            </a:pPr>
            <a:r>
              <a:rPr lang="en-US" altLang="en-US" dirty="0"/>
              <a:t>Usually originates in the thalamus or brainstem. </a:t>
            </a:r>
          </a:p>
          <a:p>
            <a:pPr>
              <a:spcBef>
                <a:spcPts val="1600"/>
              </a:spcBef>
            </a:pPr>
            <a:r>
              <a:rPr lang="en-US" altLang="en-US" dirty="0"/>
              <a:t>Affects the whole body. </a:t>
            </a:r>
          </a:p>
          <a:p>
            <a:pPr>
              <a:spcBef>
                <a:spcPts val="1600"/>
              </a:spcBef>
            </a:pPr>
            <a:r>
              <a:rPr lang="en-US" altLang="en-US" dirty="0"/>
              <a:t>Loss of consciousness is common.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98155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ek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622</TotalTime>
  <Words>2509</Words>
  <Application>Microsoft Office PowerPoint</Application>
  <PresentationFormat>On-screen Show (4:3)</PresentationFormat>
  <Paragraphs>582</Paragraphs>
  <Slides>62</Slides>
  <Notes>52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Trek</vt:lpstr>
      <vt:lpstr>EPILEPSY &amp; ANTI-EPILEPTIC DRUGS</vt:lpstr>
      <vt:lpstr>EPILEPSY</vt:lpstr>
      <vt:lpstr>EPILEPSY</vt:lpstr>
      <vt:lpstr>Slide 4</vt:lpstr>
      <vt:lpstr>EPILEPSY</vt:lpstr>
      <vt:lpstr>Scalp EEG Data Acquisition</vt:lpstr>
      <vt:lpstr>Slide 7</vt:lpstr>
      <vt:lpstr>Slide 8</vt:lpstr>
      <vt:lpstr>EPILEPSY- TYPES OF SEIZURES</vt:lpstr>
      <vt:lpstr>Generalized Seizures </vt:lpstr>
      <vt:lpstr>Generalized Seizures </vt:lpstr>
      <vt:lpstr>Partial (focal) Seizures</vt:lpstr>
      <vt:lpstr>Seizure Facts</vt:lpstr>
      <vt:lpstr>Treatment ASPECT</vt:lpstr>
      <vt:lpstr>Treatment  ASPECT</vt:lpstr>
      <vt:lpstr>Slide 16</vt:lpstr>
      <vt:lpstr>Slide 17</vt:lpstr>
      <vt:lpstr>Na+ Channel Inhibitors</vt:lpstr>
      <vt:lpstr>Na+ Channel Inhibitors</vt:lpstr>
      <vt:lpstr>Na+ Channel Inhibitors </vt:lpstr>
      <vt:lpstr>Phenytoin Induced Gingival Hyperplasia</vt:lpstr>
      <vt:lpstr>Na+ Channel Inhibitors </vt:lpstr>
      <vt:lpstr>Na+ Channel Inhibitors </vt:lpstr>
      <vt:lpstr>Na+ Channel Inhibitors</vt:lpstr>
      <vt:lpstr>Na+ Channel Inhibitors</vt:lpstr>
      <vt:lpstr>Na+ Channel Inhibitors</vt:lpstr>
      <vt:lpstr>Na+ Channel Inhibitors</vt:lpstr>
      <vt:lpstr>Na+ Channel Inhibitors</vt:lpstr>
      <vt:lpstr>Na+ Channel Inhibitors</vt:lpstr>
      <vt:lpstr>Na+ Channel Inhibitors</vt:lpstr>
      <vt:lpstr>Na+ Channel Inhibitors</vt:lpstr>
      <vt:lpstr>Na+ Channel Inhibitors</vt:lpstr>
      <vt:lpstr>Na+ Channel Inhibitors</vt:lpstr>
      <vt:lpstr>Na+ Channel Inhibitors</vt:lpstr>
      <vt:lpstr>Na+ Channel Inhibitors</vt:lpstr>
      <vt:lpstr>Enhancement of GABA Inhibition</vt:lpstr>
      <vt:lpstr>Enhancement of GABA Inhibition</vt:lpstr>
      <vt:lpstr>Enhancement of GABA Inhibition</vt:lpstr>
      <vt:lpstr>Enhancement of GABA Inhibition</vt:lpstr>
      <vt:lpstr>Enhancement of GABA Inhibition</vt:lpstr>
      <vt:lpstr>Enhancement of GABA Inhibition</vt:lpstr>
      <vt:lpstr>Enhancement of GABA Inhibition</vt:lpstr>
      <vt:lpstr>Enhancement of GABA Inhibition</vt:lpstr>
      <vt:lpstr>Enhancement of GABA Inhibition</vt:lpstr>
      <vt:lpstr>Enhancement of GABA Inhibition</vt:lpstr>
      <vt:lpstr>Enhancement of GABA Inhibition</vt:lpstr>
      <vt:lpstr>Calcium Channel Blockers</vt:lpstr>
      <vt:lpstr>Voltage-Gated Ca2+ Channel T Currents</vt:lpstr>
      <vt:lpstr>Voltage-Gated Ca2+ Channel T Currents</vt:lpstr>
      <vt:lpstr>Blockade of Calcium Channels ()</vt:lpstr>
      <vt:lpstr>Blockade of Calcium Channels ()</vt:lpstr>
      <vt:lpstr>Blockade of Calcium Channels ()</vt:lpstr>
      <vt:lpstr>Other/Unknown MOA</vt:lpstr>
      <vt:lpstr>Other/Unknown MOA</vt:lpstr>
      <vt:lpstr>Other/Unknown MOA</vt:lpstr>
      <vt:lpstr>Summary</vt:lpstr>
      <vt:lpstr>Other/Unknown MOA</vt:lpstr>
      <vt:lpstr>Primary Generalized Tonic-Clonic (Grand Mal) Seizures </vt:lpstr>
      <vt:lpstr>Partial, Including Secondarily Generalized  Seizures</vt:lpstr>
      <vt:lpstr>Absence (Petit Mal) </vt:lpstr>
      <vt:lpstr>Atypical Absence, Myoclonic, Atonic Seizures</vt:lpstr>
      <vt:lpstr>THANKS TO LISTENING MINDS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EPILEPY &amp; ANTI-EPILEPTIC DRUGS</dc:title>
  <dc:creator>USER</dc:creator>
  <cp:lastModifiedBy>PHARMSRSV</cp:lastModifiedBy>
  <cp:revision>39</cp:revision>
  <dcterms:created xsi:type="dcterms:W3CDTF">2019-11-10T05:57:57Z</dcterms:created>
  <dcterms:modified xsi:type="dcterms:W3CDTF">2019-11-14T06:02:07Z</dcterms:modified>
</cp:coreProperties>
</file>